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4.xml" ContentType="application/vnd.openxmlformats-officedocument.presentationml.tags+xml"/>
  <Override PartName="/ppt/notesSlides/notesSlide37.xml" ContentType="application/vnd.openxmlformats-officedocument.presentationml.notesSlide+xml"/>
  <Override PartName="/ppt/tags/tag5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6.xml" ContentType="application/vnd.openxmlformats-officedocument.presentationml.tags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1" r:id="rId5"/>
    <p:sldMasterId id="2147483682" r:id="rId6"/>
    <p:sldMasterId id="2147483693" r:id="rId7"/>
    <p:sldMasterId id="2147483704" r:id="rId8"/>
  </p:sldMasterIdLst>
  <p:notesMasterIdLst>
    <p:notesMasterId r:id="rId86"/>
  </p:notesMasterIdLst>
  <p:sldIdLst>
    <p:sldId id="812" r:id="rId9"/>
    <p:sldId id="813" r:id="rId10"/>
    <p:sldId id="814" r:id="rId11"/>
    <p:sldId id="815" r:id="rId12"/>
    <p:sldId id="929" r:id="rId13"/>
    <p:sldId id="930" r:id="rId14"/>
    <p:sldId id="931" r:id="rId15"/>
    <p:sldId id="932" r:id="rId16"/>
    <p:sldId id="933" r:id="rId17"/>
    <p:sldId id="934" r:id="rId18"/>
    <p:sldId id="935" r:id="rId19"/>
    <p:sldId id="936" r:id="rId20"/>
    <p:sldId id="937" r:id="rId21"/>
    <p:sldId id="826" r:id="rId22"/>
    <p:sldId id="827" r:id="rId23"/>
    <p:sldId id="828" r:id="rId24"/>
    <p:sldId id="829" r:id="rId25"/>
    <p:sldId id="830" r:id="rId26"/>
    <p:sldId id="831" r:id="rId27"/>
    <p:sldId id="832" r:id="rId28"/>
    <p:sldId id="833" r:id="rId29"/>
    <p:sldId id="834" r:id="rId30"/>
    <p:sldId id="835" r:id="rId31"/>
    <p:sldId id="836" r:id="rId32"/>
    <p:sldId id="837" r:id="rId33"/>
    <p:sldId id="838" r:id="rId34"/>
    <p:sldId id="839" r:id="rId35"/>
    <p:sldId id="840" r:id="rId36"/>
    <p:sldId id="841" r:id="rId37"/>
    <p:sldId id="842" r:id="rId38"/>
    <p:sldId id="938" r:id="rId39"/>
    <p:sldId id="939" r:id="rId40"/>
    <p:sldId id="940" r:id="rId41"/>
    <p:sldId id="942" r:id="rId42"/>
    <p:sldId id="843" r:id="rId43"/>
    <p:sldId id="844" r:id="rId44"/>
    <p:sldId id="845" r:id="rId45"/>
    <p:sldId id="846" r:id="rId46"/>
    <p:sldId id="847" r:id="rId47"/>
    <p:sldId id="848" r:id="rId48"/>
    <p:sldId id="849" r:id="rId49"/>
    <p:sldId id="850" r:id="rId50"/>
    <p:sldId id="852" r:id="rId51"/>
    <p:sldId id="853" r:id="rId52"/>
    <p:sldId id="854" r:id="rId53"/>
    <p:sldId id="855" r:id="rId54"/>
    <p:sldId id="856" r:id="rId55"/>
    <p:sldId id="857" r:id="rId56"/>
    <p:sldId id="858" r:id="rId57"/>
    <p:sldId id="859" r:id="rId58"/>
    <p:sldId id="860" r:id="rId59"/>
    <p:sldId id="861" r:id="rId60"/>
    <p:sldId id="862" r:id="rId61"/>
    <p:sldId id="863" r:id="rId62"/>
    <p:sldId id="864" r:id="rId63"/>
    <p:sldId id="865" r:id="rId64"/>
    <p:sldId id="866" r:id="rId65"/>
    <p:sldId id="867" r:id="rId66"/>
    <p:sldId id="868" r:id="rId67"/>
    <p:sldId id="869" r:id="rId68"/>
    <p:sldId id="870" r:id="rId69"/>
    <p:sldId id="871" r:id="rId70"/>
    <p:sldId id="872" r:id="rId71"/>
    <p:sldId id="873" r:id="rId72"/>
    <p:sldId id="874" r:id="rId73"/>
    <p:sldId id="920" r:id="rId74"/>
    <p:sldId id="876" r:id="rId75"/>
    <p:sldId id="877" r:id="rId76"/>
    <p:sldId id="879" r:id="rId77"/>
    <p:sldId id="880" r:id="rId78"/>
    <p:sldId id="881" r:id="rId79"/>
    <p:sldId id="882" r:id="rId80"/>
    <p:sldId id="883" r:id="rId81"/>
    <p:sldId id="884" r:id="rId82"/>
    <p:sldId id="886" r:id="rId83"/>
    <p:sldId id="887" r:id="rId84"/>
    <p:sldId id="888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E46C0A"/>
    <a:srgbClr val="FF00FF"/>
    <a:srgbClr val="2BEDFF"/>
    <a:srgbClr val="290ADD"/>
    <a:srgbClr val="2FC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E9ED8C-8798-4FEC-8969-52B12AEA16BB}" v="99" dt="2020-10-18T11:59:26.8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764" autoAdjust="0"/>
  </p:normalViewPr>
  <p:slideViewPr>
    <p:cSldViewPr snapToGrid="0" snapToObjects="1">
      <p:cViewPr>
        <p:scale>
          <a:sx n="63" d="100"/>
          <a:sy n="63" d="100"/>
        </p:scale>
        <p:origin x="-1824" y="-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theme" Target="theme/theme1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2.xml"/><Relationship Id="rId90" Type="http://schemas.openxmlformats.org/officeDocument/2006/relationships/tableStyles" Target="tableStyles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presProps" Target="presProps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A AVADANEI" userId="S::antonia.avadanei@s.unibuc.ro::5bd4a8a4-96ef-499d-8892-dfeb66576d44" providerId="AD" clId="Web-{84E9ED8C-8798-4FEC-8969-52B12AEA16BB}"/>
    <pc:docChg chg="modSld">
      <pc:chgData name="ANTONIA AVADANEI" userId="S::antonia.avadanei@s.unibuc.ro::5bd4a8a4-96ef-499d-8892-dfeb66576d44" providerId="AD" clId="Web-{84E9ED8C-8798-4FEC-8969-52B12AEA16BB}" dt="2020-10-18T11:59:21.559" v="0"/>
      <pc:docMkLst>
        <pc:docMk/>
      </pc:docMkLst>
      <pc:sldChg chg="modSp">
        <pc:chgData name="ANTONIA AVADANEI" userId="S::antonia.avadanei@s.unibuc.ro::5bd4a8a4-96ef-499d-8892-dfeb66576d44" providerId="AD" clId="Web-{84E9ED8C-8798-4FEC-8969-52B12AEA16BB}" dt="2020-10-18T11:59:21.559" v="0"/>
        <pc:sldMkLst>
          <pc:docMk/>
          <pc:sldMk cId="1170090852" sldId="866"/>
        </pc:sldMkLst>
        <pc:graphicFrameChg chg="mod modGraphic">
          <ac:chgData name="ANTONIA AVADANEI" userId="S::antonia.avadanei@s.unibuc.ro::5bd4a8a4-96ef-499d-8892-dfeb66576d44" providerId="AD" clId="Web-{84E9ED8C-8798-4FEC-8969-52B12AEA16BB}" dt="2020-10-18T11:59:21.559" v="0"/>
          <ac:graphicFrameMkLst>
            <pc:docMk/>
            <pc:sldMk cId="1170090852" sldId="866"/>
            <ac:graphicFrameMk id="868770" creationId="{00000000-0000-0000-0000-000000000000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807AF-595C-6344-81ED-D7AAD024752E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18F1C-4373-664D-95DC-963B89AD7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81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8ECB50-0741-4B9B-9786-F60AB7D5AC85}" type="slidenum">
              <a:rPr lang="en-US" smtClean="0">
                <a:latin typeface="Arial" pitchFamily="34" charset="0"/>
              </a:rPr>
              <a:pPr/>
              <a:t>13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2B6A6B-5E17-41EB-B9C7-16C1ED5FFCEF}" type="slidenum">
              <a:rPr lang="en-US" smtClean="0">
                <a:latin typeface="Arial" pitchFamily="34" charset="0"/>
              </a:rPr>
              <a:pPr/>
              <a:t>40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B387DA-4282-458B-B09B-527FDF1B9596}" type="slidenum">
              <a:rPr lang="en-US" smtClean="0">
                <a:latin typeface="Arial" pitchFamily="34" charset="0"/>
              </a:rPr>
              <a:pPr/>
              <a:t>41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9E018D-B7B6-4E88-9386-B18F50D4F690}" type="slidenum">
              <a:rPr lang="en-US" smtClean="0">
                <a:latin typeface="Arial" pitchFamily="34" charset="0"/>
              </a:rPr>
              <a:pPr/>
              <a:t>45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802B91BD-AE3D-45B2-8D19-778CAC761D45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46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ru-RU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FE9BDF16-C3AA-431E-B382-CED24DFD049F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47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005ABCB-1F76-41F2-A6BA-944EBD40C1AD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48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8AB4EF1-DC94-4663-BFBA-097A847D4A6C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49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37D8D04-FB13-4DD9-BB99-6272BD0FF3B8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50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5988" cy="5449887"/>
          </a:xfrm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4"/>
            <a:ext cx="5268913" cy="2416175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171A6E4-BC61-4A72-BD27-38810B3A5BD2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51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5988" cy="5449887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4"/>
            <a:ext cx="5268913" cy="2416175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AB43C4F-4458-41F0-AD44-772F25BC2867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52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5988" cy="5449887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4"/>
            <a:ext cx="5268913" cy="2416175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1029A176-4046-4B7B-956A-F34347B98A95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53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5988" cy="5449887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4"/>
            <a:ext cx="5268913" cy="2416175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056BFCC4-61B8-4840-A4E3-9CCD00C9EE45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54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5988" cy="5449887"/>
          </a:xfrm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4"/>
            <a:ext cx="5268913" cy="2416175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056BFCC4-61B8-4840-A4E3-9CCD00C9EE45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55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5988" cy="5449887"/>
          </a:xfrm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4"/>
            <a:ext cx="5268913" cy="2416175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056BFCC4-61B8-4840-A4E3-9CCD00C9EE45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56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5988" cy="5449887"/>
          </a:xfrm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4"/>
            <a:ext cx="5268913" cy="2416175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AE17901-43E1-4762-9E76-97D06ED6248A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57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5988" cy="5449887"/>
          </a:xfrm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4"/>
            <a:ext cx="5268913" cy="2416175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747F-6BDC-4B7E-8485-75457E9F09C4}" type="slidenum">
              <a:rPr lang="en-US" smtClean="0">
                <a:latin typeface="Arial" pitchFamily="34" charset="0"/>
              </a:rPr>
              <a:pPr/>
              <a:t>58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747F-6BDC-4B7E-8485-75457E9F09C4}" type="slidenum">
              <a:rPr lang="en-US" smtClean="0">
                <a:latin typeface="Arial" pitchFamily="34" charset="0"/>
              </a:rPr>
              <a:pPr/>
              <a:t>59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BF6080-A959-404A-88AD-B917C2FB6962}" type="slidenum">
              <a:rPr lang="en-US" smtClean="0">
                <a:latin typeface="Arial" pitchFamily="34" charset="0"/>
              </a:rPr>
              <a:pPr/>
              <a:t>60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BF6080-A959-404A-88AD-B917C2FB6962}" type="slidenum">
              <a:rPr lang="en-US" smtClean="0">
                <a:latin typeface="Arial" pitchFamily="34" charset="0"/>
              </a:rPr>
              <a:pPr/>
              <a:t>61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C75502-50CA-4376-AF2E-4814FD5B453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BF6080-A959-404A-88AD-B917C2FB6962}" type="slidenum">
              <a:rPr lang="en-US" smtClean="0">
                <a:latin typeface="Arial" pitchFamily="34" charset="0"/>
              </a:rPr>
              <a:pPr/>
              <a:t>62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E0ADFA-DA70-4C10-8F63-CF2AF1E80AAB}" type="slidenum">
              <a:rPr lang="en-US" smtClean="0">
                <a:latin typeface="Arial" pitchFamily="34" charset="0"/>
              </a:rPr>
              <a:pPr/>
              <a:t>63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7A117C65-0AC2-480D-A518-8911252410C8}" type="slidenum">
              <a:rPr lang="en-US" sz="1100" b="1">
                <a:solidFill>
                  <a:srgbClr val="000000"/>
                </a:solidFill>
                <a:latin typeface="Arial" pitchFamily="34" charset="0"/>
              </a:rPr>
              <a:pPr eaLnBrk="0" hangingPunct="0"/>
              <a:t>64</a:t>
            </a:fld>
            <a:endParaRPr lang="en-US" sz="11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3E5D0321-666E-420E-A160-F5E4AE792CD0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65</a:t>
            </a:fld>
            <a:endParaRPr lang="en-US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3E5D0321-666E-420E-A160-F5E4AE792CD0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66</a:t>
            </a:fld>
            <a:endParaRPr lang="en-US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4136F2D-D980-4131-9081-078D0672D457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67</a:t>
            </a:fld>
            <a:endParaRPr lang="en-US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4136F2D-D980-4131-9081-078D0672D457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68</a:t>
            </a:fld>
            <a:endParaRPr lang="en-US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ru-RU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39FEB0-3C55-4079-8724-8593F8217CBF}" type="slidenum">
              <a:rPr lang="en-US" smtClean="0">
                <a:latin typeface="Arial" pitchFamily="34" charset="0"/>
              </a:rPr>
              <a:pPr/>
              <a:t>69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39FEB0-3C55-4079-8724-8593F8217CBF}" type="slidenum">
              <a:rPr lang="en-US" smtClean="0">
                <a:latin typeface="Arial" pitchFamily="34" charset="0"/>
              </a:rPr>
              <a:pPr/>
              <a:t>70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AE17901-43E1-4762-9E76-97D06ED6248A}" type="slidenum">
              <a:rPr lang="en-US" sz="11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71</a:t>
            </a:fld>
            <a:endParaRPr lang="en-US" sz="11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5988" cy="5449887"/>
          </a:xfrm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2664"/>
            <a:ext cx="5268913" cy="2416175"/>
          </a:xfrm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3795CC44-627F-4466-8DB9-F57F1CDE3086}" type="slidenum">
              <a:rPr lang="en-US" sz="1100">
                <a:solidFill>
                  <a:srgbClr val="000000"/>
                </a:solidFill>
                <a:latin typeface="Arial" pitchFamily="34" charset="0"/>
              </a:rPr>
              <a:pPr eaLnBrk="0" hangingPunct="0"/>
              <a:t>72</a:t>
            </a:fld>
            <a:endParaRPr lang="en-US" sz="11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1B024F52-5115-4E90-BC92-4DF6EA162768}" type="slidenum">
              <a:rPr lang="en-US" sz="1100">
                <a:solidFill>
                  <a:srgbClr val="000000"/>
                </a:solidFill>
                <a:latin typeface="Arial" pitchFamily="34" charset="0"/>
              </a:rPr>
              <a:pPr eaLnBrk="0" hangingPunct="0"/>
              <a:t>73</a:t>
            </a:fld>
            <a:endParaRPr lang="en-US" sz="11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7575" cy="5451475"/>
          </a:xfrm>
          <a:solidFill>
            <a:srgbClr val="FFFFFF"/>
          </a:solidFill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4251"/>
            <a:ext cx="5268913" cy="241458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65226604-9998-44C9-A2D6-C34062C32886}" type="slidenum">
              <a:rPr lang="en-US" sz="1100">
                <a:solidFill>
                  <a:srgbClr val="000000"/>
                </a:solidFill>
                <a:latin typeface="Arial" pitchFamily="34" charset="0"/>
              </a:rPr>
              <a:pPr eaLnBrk="0" hangingPunct="0"/>
              <a:t>74</a:t>
            </a:fld>
            <a:endParaRPr lang="en-US" sz="11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7575" cy="5451475"/>
          </a:xfrm>
          <a:solidFill>
            <a:srgbClr val="FFFFFF"/>
          </a:solidFill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6064251"/>
            <a:ext cx="5268913" cy="241458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42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90C131-A990-475A-B85A-87606F893E92}" type="slidenum">
              <a:rPr lang="en-US" smtClean="0">
                <a:latin typeface="Arial" pitchFamily="34" charset="0"/>
              </a:rPr>
              <a:pPr/>
              <a:t>8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F1B833-E712-4CFA-B8E9-7329428D23C9}" type="slidenum">
              <a:rPr lang="en-US" smtClean="0">
                <a:latin typeface="Arial" pitchFamily="34" charset="0"/>
              </a:rPr>
              <a:pPr/>
              <a:t>9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F1B833-E712-4CFA-B8E9-7329428D23C9}" type="slidenum">
              <a:rPr lang="en-US" smtClean="0">
                <a:latin typeface="Arial" pitchFamily="34" charset="0"/>
              </a:rPr>
              <a:pPr/>
              <a:t>10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8ECB50-0741-4B9B-9786-F60AB7D5AC85}" type="slidenum">
              <a:rPr lang="en-US" smtClean="0">
                <a:latin typeface="Arial" pitchFamily="34" charset="0"/>
              </a:rPr>
              <a:pPr/>
              <a:t>12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wmf"/><Relationship Id="rId4" Type="http://schemas.openxmlformats.org/officeDocument/2006/relationships/image" Target="../media/image5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Grafik 16" descr="pic_titel_1.jpg"/>
          <p:cNvPicPr>
            <a:picLocks noChangeAspect="1"/>
          </p:cNvPicPr>
          <p:nvPr/>
        </p:nvPicPr>
        <p:blipFill>
          <a:blip r:embed="rId3" cstate="print">
            <a:lum bright="10000" contrast="-20000"/>
          </a:blip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ro-RO"/>
              <a:t>Click to edit Master subtitle style</a:t>
            </a:r>
            <a:endParaRPr lang="de-CH" dirty="0"/>
          </a:p>
        </p:txBody>
      </p:sp>
      <p:pic>
        <p:nvPicPr>
          <p:cNvPr id="135187" name="Grafik 20" descr="footer.jpg"/>
          <p:cNvPicPr>
            <a:picLocks noChangeAspect="1"/>
          </p:cNvPicPr>
          <p:nvPr/>
        </p:nvPicPr>
        <p:blipFill>
          <a:blip r:embed="rId2" cstate="print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/>
        </p:nvPicPr>
        <p:blipFill>
          <a:blip r:embed="rId4" cstate="print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6" name="Picture 15" descr="biwi_logo.red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54149" y="152807"/>
            <a:ext cx="808851" cy="3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/>
        </p:nvPicPr>
        <p:blipFill>
          <a:blip r:embed="rId2" cstate="print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ro-RO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5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17"/>
          </p:nvPr>
        </p:nvSpPr>
        <p:spPr>
          <a:xfrm>
            <a:off x="3117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18"/>
          </p:nvPr>
        </p:nvSpPr>
        <p:spPr>
          <a:xfrm>
            <a:off x="6122501" y="3620323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517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6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18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116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880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878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50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652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541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69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09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492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DFF11-EF67-4A6A-8E8B-46DEBC046C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90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Drag picture to placeholder or click icon to add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27468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4"/>
          </p:nvPr>
        </p:nvSpPr>
        <p:spPr>
          <a:xfrm>
            <a:off x="3117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5"/>
          </p:nvPr>
        </p:nvSpPr>
        <p:spPr>
          <a:xfrm>
            <a:off x="6122844" y="1074567"/>
            <a:ext cx="2923460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6"/>
          </p:nvPr>
        </p:nvSpPr>
        <p:spPr>
          <a:xfrm>
            <a:off x="127124" y="3620323"/>
            <a:ext cx="8919179" cy="2442200"/>
          </a:xfrm>
        </p:spPr>
        <p:txBody>
          <a:bodyPr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639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360000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1122363"/>
            <a:ext cx="8382000" cy="524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eaLnBrk="1" fontAlgn="base" hangingPunct="1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eaLnBrk="1" fontAlgn="base" hangingPunct="1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eaLnBrk="1" fontAlgn="base" hangingPunct="1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eaLnBrk="1" fontAlgn="base" hangingPunct="1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8AC18-39C1-4F48-90C9-BE77E4C6F814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E2011-8E4D-C147-87FF-FC35A381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revor@eecs.berkeley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3.emf"/><Relationship Id="rId4" Type="http://schemas.openxmlformats.org/officeDocument/2006/relationships/image" Target="../media/image22.wmf"/><Relationship Id="rId9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jpe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29.jpe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12" Type="http://schemas.openxmlformats.org/officeDocument/2006/relationships/image" Target="../media/image7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4.jpeg"/><Relationship Id="rId11" Type="http://schemas.openxmlformats.org/officeDocument/2006/relationships/image" Target="../media/image69.jpeg"/><Relationship Id="rId5" Type="http://schemas.openxmlformats.org/officeDocument/2006/relationships/image" Target="../media/image63.png"/><Relationship Id="rId10" Type="http://schemas.openxmlformats.org/officeDocument/2006/relationships/image" Target="../media/image68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.xml"/><Relationship Id="rId6" Type="http://schemas.openxmlformats.org/officeDocument/2006/relationships/image" Target="../media/image86.emf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10" Type="http://schemas.openxmlformats.org/officeDocument/2006/relationships/image" Target="../media/image69.jpeg"/><Relationship Id="rId4" Type="http://schemas.openxmlformats.org/officeDocument/2006/relationships/image" Target="../media/image65.jpeg"/><Relationship Id="rId9" Type="http://schemas.openxmlformats.org/officeDocument/2006/relationships/image" Target="../media/image62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5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9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95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9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9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8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94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98.emf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101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eg"/><Relationship Id="rId13" Type="http://schemas.openxmlformats.org/officeDocument/2006/relationships/image" Target="../media/image115.jpeg"/><Relationship Id="rId3" Type="http://schemas.openxmlformats.org/officeDocument/2006/relationships/image" Target="../media/image105.jpeg"/><Relationship Id="rId7" Type="http://schemas.openxmlformats.org/officeDocument/2006/relationships/image" Target="../media/image109.jpeg"/><Relationship Id="rId12" Type="http://schemas.openxmlformats.org/officeDocument/2006/relationships/image" Target="../media/image11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8.jpeg"/><Relationship Id="rId11" Type="http://schemas.openxmlformats.org/officeDocument/2006/relationships/image" Target="../media/image113.jpeg"/><Relationship Id="rId5" Type="http://schemas.openxmlformats.org/officeDocument/2006/relationships/image" Target="../media/image107.jpeg"/><Relationship Id="rId15" Type="http://schemas.openxmlformats.org/officeDocument/2006/relationships/image" Target="../media/image117.jpeg"/><Relationship Id="rId10" Type="http://schemas.openxmlformats.org/officeDocument/2006/relationships/image" Target="../media/image112.jpeg"/><Relationship Id="rId4" Type="http://schemas.openxmlformats.org/officeDocument/2006/relationships/image" Target="../media/image106.jpeg"/><Relationship Id="rId9" Type="http://schemas.openxmlformats.org/officeDocument/2006/relationships/image" Target="../media/image111.jpeg"/><Relationship Id="rId14" Type="http://schemas.openxmlformats.org/officeDocument/2006/relationships/image" Target="../media/image116.jpe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118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9.png"/><Relationship Id="rId10" Type="http://schemas.openxmlformats.org/officeDocument/2006/relationships/image" Target="../media/image120.emf"/><Relationship Id="rId4" Type="http://schemas.openxmlformats.org/officeDocument/2006/relationships/notesSlide" Target="../notesSlides/notesSlide37.xml"/><Relationship Id="rId9" Type="http://schemas.openxmlformats.org/officeDocument/2006/relationships/image" Target="../media/image10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118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9.png"/><Relationship Id="rId10" Type="http://schemas.openxmlformats.org/officeDocument/2006/relationships/image" Target="../media/image120.emf"/><Relationship Id="rId4" Type="http://schemas.openxmlformats.org/officeDocument/2006/relationships/notesSlide" Target="../notesSlides/notesSlide38.xml"/><Relationship Id="rId9" Type="http://schemas.openxmlformats.org/officeDocument/2006/relationships/image" Target="../media/image101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22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03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29.jpeg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130.jpeg"/><Relationship Id="rId7" Type="http://schemas.openxmlformats.org/officeDocument/2006/relationships/image" Target="../media/image13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8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6.xml"/><Relationship Id="rId6" Type="http://schemas.openxmlformats.org/officeDocument/2006/relationships/image" Target="../media/image135.png"/><Relationship Id="rId5" Type="http://schemas.openxmlformats.org/officeDocument/2006/relationships/image" Target="../media/image100.png"/><Relationship Id="rId4" Type="http://schemas.openxmlformats.org/officeDocument/2006/relationships/image" Target="../media/image13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63577"/>
            <a:ext cx="7772400" cy="1791100"/>
          </a:xfrm>
        </p:spPr>
        <p:txBody>
          <a:bodyPr>
            <a:normAutofit/>
          </a:bodyPr>
          <a:lstStyle/>
          <a:p>
            <a:r>
              <a:rPr lang="en-US" dirty="0" err="1"/>
              <a:t>Concepte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aplicații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Vederea</a:t>
            </a:r>
            <a:r>
              <a:rPr lang="en-US" dirty="0"/>
              <a:t> </a:t>
            </a:r>
            <a:r>
              <a:rPr lang="en-US" dirty="0" err="1"/>
              <a:t>Artificială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261" y="3886199"/>
            <a:ext cx="8982739" cy="2684581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Bogdan Alexe						</a:t>
            </a:r>
            <a:r>
              <a:rPr lang="en-US" sz="3000" dirty="0" err="1">
                <a:solidFill>
                  <a:schemeClr val="tx1"/>
                </a:solidFill>
              </a:rPr>
              <a:t>Radu</a:t>
            </a:r>
            <a:r>
              <a:rPr lang="en-US" sz="3000" dirty="0">
                <a:solidFill>
                  <a:schemeClr val="tx1"/>
                </a:solidFill>
              </a:rPr>
              <a:t> </a:t>
            </a:r>
            <a:r>
              <a:rPr lang="en-US" sz="3000" dirty="0" err="1">
                <a:solidFill>
                  <a:schemeClr val="tx1"/>
                </a:solidFill>
              </a:rPr>
              <a:t>Ionescu</a:t>
            </a:r>
            <a:endParaRPr lang="en-US" sz="3000" dirty="0">
              <a:solidFill>
                <a:schemeClr val="tx1"/>
              </a:solidFill>
            </a:endParaRPr>
          </a:p>
          <a:p>
            <a:endParaRPr lang="en-US" sz="3600" dirty="0"/>
          </a:p>
          <a:p>
            <a:r>
              <a:rPr lang="en-US" sz="2700" dirty="0">
                <a:solidFill>
                  <a:srgbClr val="000000"/>
                </a:solidFill>
              </a:rPr>
              <a:t>Curs </a:t>
            </a:r>
            <a:r>
              <a:rPr lang="en-US" sz="2700" dirty="0" err="1">
                <a:solidFill>
                  <a:srgbClr val="000000"/>
                </a:solidFill>
              </a:rPr>
              <a:t>opțional</a:t>
            </a:r>
            <a:r>
              <a:rPr lang="en-US" sz="2700" dirty="0">
                <a:solidFill>
                  <a:srgbClr val="000000"/>
                </a:solidFill>
              </a:rPr>
              <a:t> </a:t>
            </a:r>
          </a:p>
          <a:p>
            <a:r>
              <a:rPr lang="en-US" sz="2700" dirty="0" err="1">
                <a:solidFill>
                  <a:srgbClr val="000000"/>
                </a:solidFill>
              </a:rPr>
              <a:t>anul</a:t>
            </a:r>
            <a:r>
              <a:rPr lang="en-US" sz="2700" dirty="0">
                <a:solidFill>
                  <a:srgbClr val="000000"/>
                </a:solidFill>
              </a:rPr>
              <a:t> III, </a:t>
            </a:r>
            <a:r>
              <a:rPr lang="en-US" sz="2700" dirty="0" err="1">
                <a:solidFill>
                  <a:srgbClr val="000000"/>
                </a:solidFill>
              </a:rPr>
              <a:t>secția</a:t>
            </a:r>
            <a:r>
              <a:rPr lang="en-US" sz="2700" dirty="0">
                <a:solidFill>
                  <a:srgbClr val="000000"/>
                </a:solidFill>
              </a:rPr>
              <a:t> </a:t>
            </a:r>
            <a:r>
              <a:rPr lang="en-US" sz="2700" dirty="0" err="1">
                <a:solidFill>
                  <a:srgbClr val="000000"/>
                </a:solidFill>
              </a:rPr>
              <a:t>Informatică</a:t>
            </a:r>
            <a:r>
              <a:rPr lang="en-US" sz="2700" dirty="0">
                <a:solidFill>
                  <a:srgbClr val="000000"/>
                </a:solidFill>
              </a:rPr>
              <a:t>, </a:t>
            </a:r>
            <a:r>
              <a:rPr lang="en-US" sz="2700" dirty="0" err="1">
                <a:solidFill>
                  <a:srgbClr val="000000"/>
                </a:solidFill>
              </a:rPr>
              <a:t>semestrul</a:t>
            </a:r>
            <a:r>
              <a:rPr lang="en-US" sz="2700" dirty="0">
                <a:solidFill>
                  <a:srgbClr val="000000"/>
                </a:solidFill>
              </a:rPr>
              <a:t> I, 2020-2021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4462374"/>
            <a:ext cx="39692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hlinkClick r:id="rId3"/>
              </a:rPr>
              <a:t>bogdan.alexe@fmi.unibuc.ro</a:t>
            </a:r>
            <a:endParaRPr lang="en-US" sz="2500" dirty="0"/>
          </a:p>
        </p:txBody>
      </p:sp>
      <p:sp>
        <p:nvSpPr>
          <p:cNvPr id="5" name="Rectangle 4"/>
          <p:cNvSpPr/>
          <p:nvPr/>
        </p:nvSpPr>
        <p:spPr>
          <a:xfrm>
            <a:off x="5114896" y="4446013"/>
            <a:ext cx="38887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hlinkClick r:id="rId3"/>
              </a:rPr>
              <a:t>raducu.ionescu@gmail.com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22124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8"/>
          <p:cNvSpPr>
            <a:spLocks noChangeArrowheads="1"/>
          </p:cNvSpPr>
          <p:nvPr/>
        </p:nvSpPr>
        <p:spPr bwMode="auto">
          <a:xfrm>
            <a:off x="457200" y="-27384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0" dirty="0" err="1">
                <a:solidFill>
                  <a:srgbClr val="000000"/>
                </a:solidFill>
              </a:rPr>
              <a:t>Tipuri</a:t>
            </a:r>
            <a:r>
              <a:rPr lang="en-US" sz="4400" b="0" dirty="0">
                <a:solidFill>
                  <a:srgbClr val="000000"/>
                </a:solidFill>
              </a:rPr>
              <a:t> de </a:t>
            </a:r>
            <a:r>
              <a:rPr lang="en-US" sz="4400" b="0" dirty="0" err="1">
                <a:solidFill>
                  <a:srgbClr val="000000"/>
                </a:solidFill>
              </a:rPr>
              <a:t>imagini</a:t>
            </a:r>
            <a:r>
              <a:rPr lang="en-US" sz="4400" b="0" dirty="0">
                <a:solidFill>
                  <a:srgbClr val="000000"/>
                </a:solidFill>
              </a:rPr>
              <a:t> </a:t>
            </a:r>
            <a:r>
              <a:rPr lang="en-US" sz="4400" b="0" dirty="0" err="1">
                <a:solidFill>
                  <a:srgbClr val="000000"/>
                </a:solidFill>
              </a:rPr>
              <a:t>digitale</a:t>
            </a:r>
            <a:endParaRPr lang="en-US" sz="4400" b="0" dirty="0">
              <a:solidFill>
                <a:srgbClr val="00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62296" y="1046868"/>
            <a:ext cx="2395213" cy="3033628"/>
            <a:chOff x="539552" y="1403484"/>
            <a:chExt cx="2304256" cy="2781600"/>
          </a:xfrm>
        </p:grpSpPr>
        <p:pic>
          <p:nvPicPr>
            <p:cNvPr id="3" name="Picture 2" descr="lena_bw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880828"/>
              <a:ext cx="2304256" cy="23042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51620" y="1403484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Binare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82576" y="908720"/>
            <a:ext cx="2395213" cy="3171777"/>
            <a:chOff x="3527884" y="1276812"/>
            <a:chExt cx="2304256" cy="2908272"/>
          </a:xfrm>
        </p:grpSpPr>
        <p:pic>
          <p:nvPicPr>
            <p:cNvPr id="4" name="Picture 3" descr="lena_gray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7884" y="1880828"/>
              <a:ext cx="2304256" cy="230425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851920" y="1276812"/>
              <a:ext cx="1656184" cy="592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Grayscale</a:t>
              </a:r>
              <a:endParaRPr lang="en-US" dirty="0"/>
            </a:p>
            <a:p>
              <a:pPr algn="ctr"/>
              <a:r>
                <a:rPr lang="en-US" dirty="0"/>
                <a:t>(</a:t>
              </a:r>
              <a:r>
                <a:rPr lang="en-US" dirty="0" err="1"/>
                <a:t>tonuri</a:t>
              </a:r>
              <a:r>
                <a:rPr lang="en-US" dirty="0"/>
                <a:t> de </a:t>
              </a:r>
              <a:r>
                <a:rPr lang="en-US" dirty="0" err="1"/>
                <a:t>gri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47395" y="1046868"/>
            <a:ext cx="2395213" cy="3033628"/>
            <a:chOff x="6444208" y="1403484"/>
            <a:chExt cx="2304256" cy="2781600"/>
          </a:xfrm>
        </p:grpSpPr>
        <p:pic>
          <p:nvPicPr>
            <p:cNvPr id="5" name="Picture 4" descr="lena_color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880828"/>
              <a:ext cx="2304256" cy="230425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056276" y="1403484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Color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192388"/>
              </p:ext>
            </p:extLst>
          </p:nvPr>
        </p:nvGraphicFramePr>
        <p:xfrm>
          <a:off x="-8861" y="4140806"/>
          <a:ext cx="9152862" cy="275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0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65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1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17375E"/>
                          </a:solidFill>
                        </a:rPr>
                        <a:t>Luminozitate</a:t>
                      </a:r>
                      <a:endParaRPr lang="en-US" b="1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negru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en-US" dirty="0">
                          <a:solidFill>
                            <a:srgbClr val="17375E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alb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tonuri</a:t>
                      </a: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de </a:t>
                      </a:r>
                      <a:r>
                        <a:rPr lang="en-US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gri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baseline="0" dirty="0">
                          <a:solidFill>
                            <a:srgbClr val="17375E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00FF00"/>
                          </a:solidFill>
                        </a:rPr>
                        <a:t>G</a:t>
                      </a:r>
                      <a:r>
                        <a:rPr lang="en-US" dirty="0">
                          <a:solidFill>
                            <a:srgbClr val="17375E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17375E"/>
                          </a:solidFill>
                        </a:rPr>
                        <a:t>Valori</a:t>
                      </a:r>
                      <a:endParaRPr lang="en-US" b="1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en-US" dirty="0"/>
                        <a:t>,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dirty="0"/>
                        <a:t>}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dirty="0"/>
                        <a:t>, …</a:t>
                      </a:r>
                      <a:r>
                        <a:rPr lang="en-US" baseline="0" dirty="0"/>
                        <a:t> , 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255</a:t>
                      </a:r>
                      <a:r>
                        <a:rPr lang="en-US" baseline="0" dirty="0"/>
                        <a:t>}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{0, …,255}</a:t>
                      </a:r>
                      <a:r>
                        <a:rPr lang="en-US" baseline="30000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17375E"/>
                          </a:solidFill>
                        </a:rPr>
                        <a:t>Culori</a:t>
                      </a:r>
                      <a:endParaRPr lang="en-US" b="1" dirty="0">
                        <a:solidFill>
                          <a:srgbClr val="17375E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negru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- 0</a:t>
                      </a:r>
                      <a:r>
                        <a:rPr lang="en-US" dirty="0"/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alb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 - 1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baseline="0" dirty="0" err="1">
                          <a:solidFill>
                            <a:schemeClr val="tx1"/>
                          </a:solidFill>
                        </a:rPr>
                        <a:t>negru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- 0</a:t>
                      </a:r>
                      <a:r>
                        <a:rPr lang="en-US" baseline="0" dirty="0"/>
                        <a:t>, </a:t>
                      </a:r>
                      <a:r>
                        <a:rPr lang="en-US" b="1" baseline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gri</a:t>
                      </a:r>
                      <a:r>
                        <a:rPr lang="en-US" b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- 128</a:t>
                      </a:r>
                      <a:r>
                        <a:rPr lang="en-US" baseline="0" dirty="0"/>
                        <a:t>, </a:t>
                      </a:r>
                      <a:r>
                        <a:rPr lang="en-US" b="1" baseline="0" dirty="0" err="1">
                          <a:solidFill>
                            <a:schemeClr val="bg1"/>
                          </a:solidFill>
                        </a:rPr>
                        <a:t>alb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- 255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(255,0,0)</a:t>
                      </a:r>
                      <a:r>
                        <a:rPr lang="en-US" dirty="0"/>
                        <a:t>, </a:t>
                      </a:r>
                      <a:r>
                        <a:rPr lang="en-US" b="1" dirty="0">
                          <a:solidFill>
                            <a:srgbClr val="00FF00"/>
                          </a:solidFill>
                        </a:rPr>
                        <a:t>(0,255,0)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="1" baseline="0" dirty="0">
                          <a:solidFill>
                            <a:srgbClr val="0000FF"/>
                          </a:solidFill>
                        </a:rPr>
                        <a:t>(0,0,255)</a:t>
                      </a:r>
                      <a:r>
                        <a:rPr lang="en-US" baseline="0" dirty="0"/>
                        <a:t>, 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(0,0,0)</a:t>
                      </a:r>
                      <a:r>
                        <a:rPr lang="en-US" baseline="0" dirty="0"/>
                        <a:t>,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(255,255,255)</a:t>
                      </a:r>
                      <a:r>
                        <a:rPr lang="en-US" baseline="0" dirty="0"/>
                        <a:t>, </a:t>
                      </a:r>
                      <a:r>
                        <a:rPr lang="en-US" b="1" baseline="0" dirty="0">
                          <a:solidFill>
                            <a:srgbClr val="FFFF00"/>
                          </a:solidFill>
                        </a:rPr>
                        <a:t>(255,255,0)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1" baseline="0" dirty="0">
                          <a:solidFill>
                            <a:srgbClr val="E46C0A"/>
                          </a:solidFill>
                        </a:rPr>
                        <a:t>(255,125,0)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1" baseline="0" dirty="0">
                          <a:solidFill>
                            <a:srgbClr val="2BEDFF"/>
                          </a:solidFill>
                        </a:rPr>
                        <a:t>(0,255,255)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1" baseline="0" dirty="0">
                          <a:solidFill>
                            <a:srgbClr val="FF00FF"/>
                          </a:solidFill>
                        </a:rPr>
                        <a:t>(255,0,255)</a:t>
                      </a:r>
                      <a:endParaRPr lang="en-US" b="1" dirty="0">
                        <a:solidFill>
                          <a:srgbClr val="FF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1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17375E"/>
                          </a:solidFill>
                        </a:rPr>
                        <a:t>Memorie</a:t>
                      </a:r>
                      <a:r>
                        <a:rPr lang="en-US" b="1" dirty="0">
                          <a:solidFill>
                            <a:srgbClr val="17375E"/>
                          </a:solidFill>
                        </a:rPr>
                        <a:t>/pixel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bit/pixel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</a:t>
                      </a:r>
                      <a:r>
                        <a:rPr lang="en-US" dirty="0" err="1"/>
                        <a:t>biți</a:t>
                      </a:r>
                      <a:r>
                        <a:rPr lang="en-US" dirty="0"/>
                        <a:t>/pixel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 </a:t>
                      </a:r>
                      <a:r>
                        <a:rPr lang="en-US" dirty="0" err="1"/>
                        <a:t>biți</a:t>
                      </a:r>
                      <a:r>
                        <a:rPr lang="en-US" dirty="0"/>
                        <a:t>/pixel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1842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00FF00"/>
                </a:solidFill>
              </a:rPr>
              <a:t>G</a:t>
            </a:r>
            <a:r>
              <a:rPr lang="en-US" dirty="0">
                <a:solidFill>
                  <a:srgbClr val="0000FF"/>
                </a:solidFill>
              </a:rPr>
              <a:t>B</a:t>
            </a:r>
            <a:r>
              <a:rPr lang="en-US" dirty="0"/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63588" y="1736812"/>
            <a:ext cx="2395213" cy="3033628"/>
            <a:chOff x="6444208" y="1403484"/>
            <a:chExt cx="2304256" cy="2781600"/>
          </a:xfrm>
        </p:grpSpPr>
        <p:pic>
          <p:nvPicPr>
            <p:cNvPr id="5" name="Picture 4" descr="lena_color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880828"/>
              <a:ext cx="2304256" cy="23042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56276" y="1403484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Color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849195" y="1589371"/>
            <a:ext cx="2395213" cy="3171777"/>
            <a:chOff x="3527884" y="1276812"/>
            <a:chExt cx="2304256" cy="2908272"/>
          </a:xfrm>
        </p:grpSpPr>
        <p:pic>
          <p:nvPicPr>
            <p:cNvPr id="8" name="Picture 7" descr="lena_gray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7884" y="1880828"/>
              <a:ext cx="2304256" cy="230425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851920" y="1276812"/>
              <a:ext cx="1656184" cy="592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Grayscale</a:t>
              </a:r>
              <a:endParaRPr lang="en-US" dirty="0"/>
            </a:p>
            <a:p>
              <a:pPr algn="ctr"/>
              <a:r>
                <a:rPr lang="en-US" dirty="0"/>
                <a:t>(</a:t>
              </a:r>
              <a:r>
                <a:rPr lang="en-US" dirty="0" err="1"/>
                <a:t>tonuri</a:t>
              </a:r>
              <a:r>
                <a:rPr lang="en-US" dirty="0"/>
                <a:t> de </a:t>
              </a:r>
              <a:r>
                <a:rPr lang="en-US" dirty="0" err="1"/>
                <a:t>gri</a:t>
              </a:r>
              <a:r>
                <a:rPr lang="en-US" dirty="0"/>
                <a:t>)</a:t>
              </a:r>
            </a:p>
          </p:txBody>
        </p:sp>
      </p:grpSp>
      <p:sp>
        <p:nvSpPr>
          <p:cNvPr id="10" name="Right Arrow 9"/>
          <p:cNvSpPr/>
          <p:nvPr/>
        </p:nvSpPr>
        <p:spPr bwMode="auto">
          <a:xfrm>
            <a:off x="3455876" y="2888940"/>
            <a:ext cx="2304256" cy="1080120"/>
          </a:xfrm>
          <a:prstGeom prst="rightArrow">
            <a:avLst/>
          </a:prstGeom>
          <a:solidFill>
            <a:srgbClr val="4F81BD"/>
          </a:solidFill>
          <a:ln w="9525" cap="flat" cmpd="sng" algn="ctr">
            <a:solidFill>
              <a:srgbClr val="5F83A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5373216"/>
            <a:ext cx="76688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0" dirty="0">
                <a:solidFill>
                  <a:srgbClr val="A6A6A6"/>
                </a:solidFill>
              </a:rPr>
              <a:t>gray</a:t>
            </a:r>
            <a:r>
              <a:rPr lang="en-US" sz="2600" b="0" dirty="0"/>
              <a:t> = 0.2989 * </a:t>
            </a:r>
            <a:r>
              <a:rPr lang="en-US" sz="2600" b="0" dirty="0">
                <a:solidFill>
                  <a:srgbClr val="FF0000"/>
                </a:solidFill>
              </a:rPr>
              <a:t>R</a:t>
            </a:r>
            <a:r>
              <a:rPr lang="en-US" sz="2600" b="0" dirty="0"/>
              <a:t> + 0.5870 * </a:t>
            </a:r>
            <a:r>
              <a:rPr lang="en-US" sz="2600" b="0" dirty="0">
                <a:solidFill>
                  <a:srgbClr val="00FF00"/>
                </a:solidFill>
              </a:rPr>
              <a:t>G</a:t>
            </a:r>
            <a:r>
              <a:rPr lang="en-US" sz="2600" b="0" dirty="0"/>
              <a:t> + 0.1140 * </a:t>
            </a:r>
            <a:r>
              <a:rPr lang="en-US" sz="2600" b="0" dirty="0">
                <a:solidFill>
                  <a:srgbClr val="0000FF"/>
                </a:solidFill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75756" y="6273316"/>
            <a:ext cx="3636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/>
              <a:t>coeficienți</a:t>
            </a:r>
            <a:r>
              <a:rPr lang="en-US" b="0" dirty="0"/>
              <a:t> </a:t>
            </a:r>
            <a:r>
              <a:rPr lang="en-US" b="0" dirty="0" err="1"/>
              <a:t>determinați</a:t>
            </a:r>
            <a:r>
              <a:rPr lang="en-US" b="0" dirty="0"/>
              <a:t> </a:t>
            </a:r>
            <a:r>
              <a:rPr lang="en-US" b="0" dirty="0" err="1"/>
              <a:t>pe</a:t>
            </a:r>
            <a:endParaRPr lang="en-US" b="0" dirty="0"/>
          </a:p>
          <a:p>
            <a:pPr algn="ctr"/>
            <a:r>
              <a:rPr lang="en-US" b="0" dirty="0"/>
              <a:t> </a:t>
            </a:r>
            <a:r>
              <a:rPr lang="en-US" b="0" dirty="0" err="1"/>
              <a:t>baza</a:t>
            </a:r>
            <a:r>
              <a:rPr lang="en-US" b="0" dirty="0"/>
              <a:t> </a:t>
            </a:r>
            <a:r>
              <a:rPr lang="en-US" b="0" dirty="0" err="1"/>
              <a:t>percepției</a:t>
            </a:r>
            <a:r>
              <a:rPr lang="en-US" b="0" dirty="0"/>
              <a:t> </a:t>
            </a:r>
            <a:r>
              <a:rPr lang="en-US" b="0" dirty="0" err="1"/>
              <a:t>vizuale</a:t>
            </a:r>
            <a:r>
              <a:rPr lang="en-US" b="0" dirty="0"/>
              <a:t> </a:t>
            </a:r>
            <a:r>
              <a:rPr lang="en-US" b="0" dirty="0" err="1"/>
              <a:t>umane</a:t>
            </a:r>
            <a:endParaRPr lang="en-US" b="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2267744" y="5877272"/>
            <a:ext cx="1368152" cy="3960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4824028" y="5841268"/>
            <a:ext cx="1152128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4247964" y="5841268"/>
            <a:ext cx="0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5832140" y="6541353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</a:rPr>
              <a:t>https://</a:t>
            </a:r>
            <a:r>
              <a:rPr lang="en-US" sz="1400" b="0" dirty="0" err="1">
                <a:solidFill>
                  <a:srgbClr val="0000FF"/>
                </a:solidFill>
              </a:rPr>
              <a:t>en.wikipedia.org</a:t>
            </a:r>
            <a:r>
              <a:rPr lang="en-US" sz="1400" b="0" dirty="0">
                <a:solidFill>
                  <a:srgbClr val="0000FF"/>
                </a:solidFill>
              </a:rPr>
              <a:t>/wiki/</a:t>
            </a:r>
            <a:r>
              <a:rPr lang="en-US" sz="1400" b="0" dirty="0" err="1">
                <a:solidFill>
                  <a:srgbClr val="0000FF"/>
                </a:solidFill>
              </a:rPr>
              <a:t>Color_vision</a:t>
            </a:r>
            <a:endParaRPr lang="en-US" sz="14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 err="1"/>
              <a:t>Imagini</a:t>
            </a:r>
            <a:r>
              <a:rPr lang="en-US" dirty="0"/>
              <a:t> </a:t>
            </a:r>
            <a:r>
              <a:rPr lang="en-US" dirty="0" err="1"/>
              <a:t>privite</a:t>
            </a:r>
            <a:r>
              <a:rPr lang="en-US" dirty="0"/>
              <a:t> </a:t>
            </a:r>
            <a:r>
              <a:rPr lang="en-US" dirty="0" err="1"/>
              <a:t>ca</a:t>
            </a:r>
            <a:r>
              <a:rPr lang="en-US" dirty="0"/>
              <a:t> </a:t>
            </a:r>
            <a:r>
              <a:rPr lang="en-US" dirty="0" err="1"/>
              <a:t>funcții</a:t>
            </a:r>
            <a:endParaRPr lang="en-US" dirty="0"/>
          </a:p>
        </p:txBody>
      </p:sp>
      <p:pic>
        <p:nvPicPr>
          <p:cNvPr id="10243" name="Picture 3" descr="image_func"/>
          <p:cNvPicPr>
            <a:picLocks noChangeAspect="1" noChangeArrowheads="1"/>
          </p:cNvPicPr>
          <p:nvPr/>
        </p:nvPicPr>
        <p:blipFill rotWithShape="1">
          <a:blip r:embed="rId4" cstate="print"/>
          <a:srcRect l="53645" t="50872"/>
          <a:stretch/>
        </p:blipFill>
        <p:spPr bwMode="auto">
          <a:xfrm>
            <a:off x="4652470" y="1052736"/>
            <a:ext cx="348392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6876256" y="6608385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Steve Seitz</a:t>
            </a:r>
          </a:p>
        </p:txBody>
      </p:sp>
      <p:pic>
        <p:nvPicPr>
          <p:cNvPr id="6" name="Picture 3" descr="image_func"/>
          <p:cNvPicPr>
            <a:picLocks noChangeAspect="1" noChangeArrowheads="1"/>
          </p:cNvPicPr>
          <p:nvPr/>
        </p:nvPicPr>
        <p:blipFill rotWithShape="1">
          <a:blip r:embed="rId4" cstate="print"/>
          <a:srcRect l="3107" r="54847" b="54031"/>
          <a:stretch/>
        </p:blipFill>
        <p:spPr bwMode="auto">
          <a:xfrm>
            <a:off x="539552" y="980728"/>
            <a:ext cx="3600400" cy="2993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06400" y="3897052"/>
            <a:ext cx="8737600" cy="126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0" kern="0" dirty="0" err="1">
                <a:solidFill>
                  <a:srgbClr val="000000"/>
                </a:solidFill>
                <a:latin typeface="Times New Roman" pitchFamily="18" charset="0"/>
              </a:rPr>
              <a:t>Imaginea</a:t>
            </a:r>
            <a:r>
              <a:rPr lang="en-US" sz="2800" b="0" kern="0" dirty="0">
                <a:solidFill>
                  <a:srgbClr val="000000"/>
                </a:solidFill>
                <a:latin typeface="Times New Roman" pitchFamily="18" charset="0"/>
              </a:rPr>
              <a:t>                      ,             -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itchFamily="18" charset="0"/>
              </a:rPr>
              <a:t>intensitatea</a:t>
            </a:r>
            <a:r>
              <a:rPr lang="en-US" sz="2800" b="0" kern="0" dirty="0">
                <a:solidFill>
                  <a:srgbClr val="000000"/>
                </a:solidFill>
                <a:latin typeface="Times New Roman" pitchFamily="18" charset="0"/>
              </a:rPr>
              <a:t> la (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800" b="0" kern="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0" kern="0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sz="2800" b="0" kern="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0" kern="0" dirty="0" err="1">
                <a:solidFill>
                  <a:srgbClr val="000000"/>
                </a:solidFill>
                <a:latin typeface="Times New Roman" pitchFamily="18" charset="0"/>
              </a:rPr>
              <a:t>Imagini</a:t>
            </a:r>
            <a:r>
              <a:rPr lang="en-US" sz="2800" b="0" kern="0" dirty="0">
                <a:solidFill>
                  <a:srgbClr val="000000"/>
                </a:solidFill>
                <a:latin typeface="Times New Roman" pitchFamily="18" charset="0"/>
              </a:rPr>
              <a:t> color: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041068"/>
            <a:ext cx="1008112" cy="380614"/>
          </a:xfrm>
          <a:prstGeom prst="rect">
            <a:avLst/>
          </a:prstGeom>
        </p:spPr>
      </p:pic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8221231"/>
              </p:ext>
            </p:extLst>
          </p:nvPr>
        </p:nvGraphicFramePr>
        <p:xfrm>
          <a:off x="2996679" y="4905164"/>
          <a:ext cx="251142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Equation" r:id="rId6" imgW="1270000" imgH="838200" progId="Equation.3">
                  <p:embed/>
                </p:oleObj>
              </mc:Choice>
              <mc:Fallback>
                <p:oleObj name="Equation" r:id="rId6" imgW="12700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6679" y="4905164"/>
                        <a:ext cx="2511425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572683"/>
            <a:ext cx="4320480" cy="384273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36" y="3988432"/>
            <a:ext cx="1782404" cy="3196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28084" y="4473116"/>
            <a:ext cx="39964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dirty="0">
                <a:latin typeface="Times"/>
                <a:cs typeface="Times"/>
              </a:rPr>
              <a:t>(interval + </a:t>
            </a:r>
            <a:r>
              <a:rPr lang="en-US" sz="2200" b="0" dirty="0" err="1">
                <a:latin typeface="Times"/>
                <a:cs typeface="Times"/>
              </a:rPr>
              <a:t>intensitate</a:t>
            </a:r>
            <a:r>
              <a:rPr lang="en-US" sz="2200" b="0" dirty="0">
                <a:latin typeface="Times"/>
                <a:cs typeface="Times"/>
              </a:rPr>
              <a:t> </a:t>
            </a:r>
            <a:r>
              <a:rPr lang="en-US" sz="2200" b="0" dirty="0" err="1">
                <a:latin typeface="Times"/>
                <a:cs typeface="Times"/>
              </a:rPr>
              <a:t>mărginite</a:t>
            </a:r>
            <a:r>
              <a:rPr lang="en-US" sz="2200" b="0" dirty="0">
                <a:latin typeface="Times"/>
                <a:cs typeface="Time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972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dirty="0" err="1"/>
              <a:t>Imagini</a:t>
            </a:r>
            <a:r>
              <a:rPr lang="en-US" dirty="0"/>
              <a:t> </a:t>
            </a:r>
            <a:r>
              <a:rPr lang="en-US" dirty="0" err="1"/>
              <a:t>digitale</a:t>
            </a:r>
            <a:endParaRPr lang="en-US" dirty="0"/>
          </a:p>
        </p:txBody>
      </p:sp>
      <p:pic>
        <p:nvPicPr>
          <p:cNvPr id="10243" name="Picture 3" descr="image_func"/>
          <p:cNvPicPr>
            <a:picLocks noChangeAspect="1" noChangeArrowheads="1"/>
          </p:cNvPicPr>
          <p:nvPr/>
        </p:nvPicPr>
        <p:blipFill rotWithShape="1">
          <a:blip r:embed="rId3" cstate="print"/>
          <a:srcRect l="53645" t="50872"/>
          <a:stretch/>
        </p:blipFill>
        <p:spPr bwMode="auto">
          <a:xfrm>
            <a:off x="4652470" y="1052736"/>
            <a:ext cx="348392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image_func"/>
          <p:cNvPicPr>
            <a:picLocks noChangeAspect="1" noChangeArrowheads="1"/>
          </p:cNvPicPr>
          <p:nvPr/>
        </p:nvPicPr>
        <p:blipFill rotWithShape="1">
          <a:blip r:embed="rId3" cstate="print"/>
          <a:srcRect l="3107" r="54847" b="54031"/>
          <a:stretch/>
        </p:blipFill>
        <p:spPr bwMode="auto">
          <a:xfrm>
            <a:off x="539552" y="980728"/>
            <a:ext cx="3600400" cy="2993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 descr="conv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4941168"/>
            <a:ext cx="3989228" cy="153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ight Arrow 13"/>
          <p:cNvSpPr>
            <a:spLocks noChangeArrowheads="1"/>
          </p:cNvSpPr>
          <p:nvPr/>
        </p:nvSpPr>
        <p:spPr bwMode="auto">
          <a:xfrm rot="5400000">
            <a:off x="6121955" y="4147297"/>
            <a:ext cx="792088" cy="507624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b="0"/>
          </a:p>
        </p:txBody>
      </p:sp>
      <p:grpSp>
        <p:nvGrpSpPr>
          <p:cNvPr id="21" name="Group 20"/>
          <p:cNvGrpSpPr/>
          <p:nvPr/>
        </p:nvGrpSpPr>
        <p:grpSpPr>
          <a:xfrm>
            <a:off x="4139952" y="5013176"/>
            <a:ext cx="342754" cy="873145"/>
            <a:chOff x="4103948" y="4703758"/>
            <a:chExt cx="342754" cy="873145"/>
          </a:xfrm>
        </p:grpSpPr>
        <p:sp>
          <p:nvSpPr>
            <p:cNvPr id="14" name="Line 6"/>
            <p:cNvSpPr>
              <a:spLocks noChangeShapeType="1"/>
            </p:cNvSpPr>
            <p:nvPr/>
          </p:nvSpPr>
          <p:spPr bwMode="auto">
            <a:xfrm flipH="1">
              <a:off x="4434002" y="4703758"/>
              <a:ext cx="12700" cy="8731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948" y="4941168"/>
              <a:ext cx="241300" cy="2159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788024" y="4437112"/>
            <a:ext cx="812770" cy="393768"/>
            <a:chOff x="4649894" y="4221088"/>
            <a:chExt cx="812770" cy="393768"/>
          </a:xfrm>
        </p:grpSpPr>
        <p:sp>
          <p:nvSpPr>
            <p:cNvPr id="16" name="Line 8"/>
            <p:cNvSpPr>
              <a:spLocks noChangeShapeType="1"/>
            </p:cNvSpPr>
            <p:nvPr/>
          </p:nvSpPr>
          <p:spPr bwMode="auto">
            <a:xfrm rot="16200000" flipH="1">
              <a:off x="5056279" y="4208471"/>
              <a:ext cx="0" cy="8127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036" y="4221088"/>
              <a:ext cx="228600" cy="317500"/>
            </a:xfrm>
            <a:prstGeom prst="rect">
              <a:avLst/>
            </a:prstGeom>
          </p:spPr>
        </p:pic>
      </p:grp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06400" y="3897052"/>
            <a:ext cx="8737600" cy="126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0" kern="0" dirty="0">
                <a:solidFill>
                  <a:srgbClr val="000000"/>
                </a:solidFill>
                <a:latin typeface="Times New Roman" pitchFamily="18" charset="0"/>
              </a:rPr>
              <a:t>I -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itchFamily="18" charset="0"/>
              </a:rPr>
              <a:t>matrice</a:t>
            </a:r>
            <a:r>
              <a:rPr lang="en-US" sz="2800" b="0" kern="0" dirty="0">
                <a:solidFill>
                  <a:srgbClr val="000000"/>
                </a:solidFill>
                <a:latin typeface="Times New Roman" pitchFamily="18" charset="0"/>
              </a:rPr>
              <a:t> 2D cu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itchFamily="18" charset="0"/>
              </a:rPr>
              <a:t>valori</a:t>
            </a:r>
            <a:r>
              <a:rPr lang="en-US" sz="2800" b="0" kern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800" b="0" kern="0" dirty="0" err="1">
                <a:solidFill>
                  <a:srgbClr val="000000"/>
                </a:solidFill>
                <a:latin typeface="Times New Roman" pitchFamily="18" charset="0"/>
              </a:rPr>
              <a:t>întregi</a:t>
            </a:r>
            <a:endParaRPr lang="en-US" sz="2800" b="0" kern="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800" b="0" kern="0" dirty="0" err="1">
                <a:solidFill>
                  <a:srgbClr val="000000"/>
                </a:solidFill>
                <a:latin typeface="Times New Roman" pitchFamily="18" charset="0"/>
              </a:rPr>
              <a:t>Intensități</a:t>
            </a:r>
            <a:r>
              <a:rPr lang="en-US" sz="2800" b="0" kern="0" dirty="0">
                <a:solidFill>
                  <a:srgbClr val="000000"/>
                </a:solidFill>
                <a:latin typeface="Times New Roman" pitchFamily="18" charset="0"/>
              </a:rPr>
              <a:t> {0, 1, …, 255}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-"/>
              <a:defRPr/>
            </a:pPr>
            <a:r>
              <a:rPr lang="en-US" sz="2000" b="0" kern="0" dirty="0" err="1">
                <a:solidFill>
                  <a:srgbClr val="000000"/>
                </a:solidFill>
                <a:latin typeface="Times New Roman" pitchFamily="18" charset="0"/>
              </a:rPr>
              <a:t>luminozitate</a:t>
            </a:r>
            <a:r>
              <a:rPr lang="en-US" sz="2000" b="0" kern="0" dirty="0">
                <a:solidFill>
                  <a:srgbClr val="000000"/>
                </a:solidFill>
                <a:latin typeface="Times New Roman" pitchFamily="18" charset="0"/>
              </a:rPr>
              <a:t> 0 = </a:t>
            </a:r>
            <a:r>
              <a:rPr lang="en-US" sz="2000" b="0" kern="0" dirty="0" err="1">
                <a:solidFill>
                  <a:srgbClr val="000000"/>
                </a:solidFill>
                <a:latin typeface="Times New Roman" pitchFamily="18" charset="0"/>
              </a:rPr>
              <a:t>negru</a:t>
            </a:r>
            <a:endParaRPr lang="en-US" sz="2000" b="0" kern="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00100" lvl="1" indent="-342900" eaLnBrk="0" hangingPunct="0">
              <a:spcBef>
                <a:spcPct val="20000"/>
              </a:spcBef>
              <a:buFontTx/>
              <a:buChar char="-"/>
              <a:defRPr/>
            </a:pPr>
            <a:r>
              <a:rPr lang="en-US" sz="2000" b="0" kern="0" dirty="0" err="1">
                <a:solidFill>
                  <a:srgbClr val="000000"/>
                </a:solidFill>
                <a:latin typeface="Times New Roman" pitchFamily="18" charset="0"/>
              </a:rPr>
              <a:t>luminozitate</a:t>
            </a:r>
            <a:r>
              <a:rPr lang="en-US" sz="2000" b="0" kern="0" dirty="0">
                <a:solidFill>
                  <a:srgbClr val="000000"/>
                </a:solidFill>
                <a:latin typeface="Times New Roman" pitchFamily="18" charset="0"/>
              </a:rPr>
              <a:t> 255 = </a:t>
            </a:r>
            <a:r>
              <a:rPr lang="en-US" sz="2000" b="0" kern="0" dirty="0" err="1">
                <a:solidFill>
                  <a:srgbClr val="000000"/>
                </a:solidFill>
                <a:latin typeface="Times New Roman" pitchFamily="18" charset="0"/>
              </a:rPr>
              <a:t>alb</a:t>
            </a:r>
            <a:endParaRPr lang="en-US" sz="2000" b="0" kern="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6876256" y="6608385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1375382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099"/>
            <a:ext cx="8229600" cy="1143000"/>
          </a:xfrm>
        </p:spPr>
        <p:txBody>
          <a:bodyPr/>
          <a:lstStyle/>
          <a:p>
            <a:r>
              <a:rPr lang="en-US" dirty="0" err="1"/>
              <a:t>Tema</a:t>
            </a:r>
            <a:r>
              <a:rPr lang="en-US" dirty="0"/>
              <a:t>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6067" y="1544178"/>
            <a:ext cx="9355667" cy="52578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err="1"/>
              <a:t>termen</a:t>
            </a:r>
            <a:r>
              <a:rPr lang="en-US" dirty="0"/>
              <a:t> </a:t>
            </a:r>
            <a:r>
              <a:rPr lang="en-US" dirty="0" err="1"/>
              <a:t>limită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prima </a:t>
            </a:r>
            <a:r>
              <a:rPr lang="en-US" dirty="0" err="1"/>
              <a:t>temă</a:t>
            </a:r>
            <a:r>
              <a:rPr lang="en-US" dirty="0"/>
              <a:t>: </a:t>
            </a:r>
            <a:r>
              <a:rPr lang="en-US" dirty="0" err="1"/>
              <a:t>duminică</a:t>
            </a:r>
            <a:r>
              <a:rPr lang="en-US" dirty="0"/>
              <a:t>, 8 </a:t>
            </a:r>
            <a:r>
              <a:rPr lang="en-US" dirty="0" err="1"/>
              <a:t>noiembrie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e </a:t>
            </a:r>
            <a:r>
              <a:rPr lang="en-US" dirty="0" err="1"/>
              <a:t>nevoie</a:t>
            </a:r>
            <a:r>
              <a:rPr lang="en-US" dirty="0"/>
              <a:t> de </a:t>
            </a:r>
            <a:r>
              <a:rPr lang="en-US" dirty="0" err="1"/>
              <a:t>cunoștințe</a:t>
            </a:r>
            <a:r>
              <a:rPr lang="en-US" dirty="0"/>
              <a:t> de </a:t>
            </a:r>
            <a:r>
              <a:rPr lang="en-US" dirty="0" err="1"/>
              <a:t>procesarea</a:t>
            </a:r>
            <a:r>
              <a:rPr lang="en-US" dirty="0"/>
              <a:t> </a:t>
            </a:r>
            <a:r>
              <a:rPr lang="en-US" dirty="0" err="1"/>
              <a:t>imaginilor</a:t>
            </a:r>
            <a:r>
              <a:rPr lang="en-US" dirty="0"/>
              <a:t> + </a:t>
            </a:r>
            <a:r>
              <a:rPr lang="en-US" dirty="0" err="1"/>
              <a:t>programare</a:t>
            </a:r>
            <a:r>
              <a:rPr lang="en-US" dirty="0"/>
              <a:t> (</a:t>
            </a:r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limbaj</a:t>
            </a:r>
            <a:r>
              <a:rPr lang="en-US" dirty="0"/>
              <a:t> de </a:t>
            </a:r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admis</a:t>
            </a:r>
            <a:r>
              <a:rPr lang="en-US" dirty="0"/>
              <a:t>)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13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86"/>
            <a:ext cx="8229600" cy="1143000"/>
          </a:xfrm>
        </p:spPr>
        <p:txBody>
          <a:bodyPr/>
          <a:lstStyle/>
          <a:p>
            <a:r>
              <a:rPr lang="en-US" dirty="0" err="1"/>
              <a:t>Imagini</a:t>
            </a:r>
            <a:r>
              <a:rPr lang="en-US" dirty="0"/>
              <a:t> </a:t>
            </a:r>
            <a:r>
              <a:rPr lang="en-US" dirty="0" err="1"/>
              <a:t>mozaic</a:t>
            </a:r>
            <a:endParaRPr lang="en-US" dirty="0"/>
          </a:p>
        </p:txBody>
      </p:sp>
      <p:pic>
        <p:nvPicPr>
          <p:cNvPr id="4" name="Picture 3" descr="ferrari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68" y="1210409"/>
            <a:ext cx="2799950" cy="1863239"/>
          </a:xfrm>
          <a:prstGeom prst="rect">
            <a:avLst/>
          </a:prstGeom>
        </p:spPr>
      </p:pic>
      <p:pic>
        <p:nvPicPr>
          <p:cNvPr id="5" name="Picture 4" descr="moza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828" y="4923377"/>
            <a:ext cx="2823090" cy="1863239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799692" y="2240869"/>
            <a:ext cx="612068" cy="72008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qual 6"/>
          <p:cNvSpPr/>
          <p:nvPr/>
        </p:nvSpPr>
        <p:spPr>
          <a:xfrm>
            <a:off x="1862457" y="5750628"/>
            <a:ext cx="693319" cy="594696"/>
          </a:xfrm>
          <a:prstGeom prst="mathEqual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7598" y="1264865"/>
            <a:ext cx="38305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558ED5"/>
                </a:solidFill>
              </a:rPr>
              <a:t>imagine de </a:t>
            </a:r>
            <a:r>
              <a:rPr lang="en-US" sz="2600" dirty="0" err="1">
                <a:solidFill>
                  <a:srgbClr val="558ED5"/>
                </a:solidFill>
              </a:rPr>
              <a:t>referință</a:t>
            </a:r>
            <a:endParaRPr lang="en-US" sz="2600" dirty="0">
              <a:solidFill>
                <a:srgbClr val="558ED5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3288466"/>
            <a:ext cx="51397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solidFill>
                  <a:srgbClr val="008000"/>
                </a:solidFill>
              </a:rPr>
              <a:t>colectie</a:t>
            </a:r>
            <a:r>
              <a:rPr lang="en-US" sz="2600" dirty="0">
                <a:solidFill>
                  <a:srgbClr val="008000"/>
                </a:solidFill>
              </a:rPr>
              <a:t> de </a:t>
            </a:r>
            <a:r>
              <a:rPr lang="en-US" sz="2600" dirty="0" err="1">
                <a:solidFill>
                  <a:srgbClr val="008000"/>
                </a:solidFill>
              </a:rPr>
              <a:t>imagini</a:t>
            </a:r>
            <a:r>
              <a:rPr lang="en-US" sz="2600" dirty="0">
                <a:solidFill>
                  <a:srgbClr val="008000"/>
                </a:solidFill>
              </a:rPr>
              <a:t> (</a:t>
            </a:r>
            <a:r>
              <a:rPr lang="en-US" sz="2600" dirty="0" err="1">
                <a:solidFill>
                  <a:srgbClr val="008000"/>
                </a:solidFill>
              </a:rPr>
              <a:t>piese</a:t>
            </a:r>
            <a:r>
              <a:rPr lang="en-US" sz="2600" dirty="0">
                <a:solidFill>
                  <a:srgbClr val="008000"/>
                </a:solidFill>
              </a:rPr>
              <a:t>)</a:t>
            </a:r>
          </a:p>
          <a:p>
            <a:pPr algn="ctr"/>
            <a:r>
              <a:rPr lang="en-US" sz="2600" dirty="0">
                <a:solidFill>
                  <a:srgbClr val="008000"/>
                </a:solidFill>
              </a:rPr>
              <a:t>de </a:t>
            </a:r>
            <a:r>
              <a:rPr lang="en-US" sz="2600" dirty="0" err="1">
                <a:solidFill>
                  <a:srgbClr val="008000"/>
                </a:solidFill>
              </a:rPr>
              <a:t>dimensiuni</a:t>
            </a:r>
            <a:r>
              <a:rPr lang="en-US" sz="2600" dirty="0">
                <a:solidFill>
                  <a:srgbClr val="008000"/>
                </a:solidFill>
              </a:rPr>
              <a:t> </a:t>
            </a:r>
            <a:r>
              <a:rPr lang="en-US" sz="2600" dirty="0" err="1">
                <a:solidFill>
                  <a:srgbClr val="008000"/>
                </a:solidFill>
              </a:rPr>
              <a:t>reduse</a:t>
            </a:r>
          </a:p>
          <a:p>
            <a:pPr algn="ctr"/>
            <a:r>
              <a:rPr lang="en-US" sz="2600" dirty="0">
                <a:solidFill>
                  <a:srgbClr val="008000"/>
                </a:solidFill>
              </a:rPr>
              <a:t>28 x 40 </a:t>
            </a:r>
            <a:r>
              <a:rPr lang="en-US" sz="2600" dirty="0" err="1">
                <a:solidFill>
                  <a:srgbClr val="008000"/>
                </a:solidFill>
              </a:rPr>
              <a:t>pixeli</a:t>
            </a:r>
            <a:endParaRPr lang="en-US" sz="2600" dirty="0">
              <a:solidFill>
                <a:srgbClr val="00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6201840"/>
            <a:ext cx="38305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8ED5"/>
                </a:solidFill>
              </a:rPr>
              <a:t>imagine </a:t>
            </a:r>
            <a:r>
              <a:rPr lang="en-US" sz="3200" dirty="0" err="1">
                <a:solidFill>
                  <a:srgbClr val="558ED5"/>
                </a:solidFill>
              </a:rPr>
              <a:t>mozaic</a:t>
            </a:r>
            <a:endParaRPr lang="en-US" sz="3200" dirty="0">
              <a:solidFill>
                <a:srgbClr val="558ED5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723027" y="3363415"/>
            <a:ext cx="2556709" cy="1136443"/>
            <a:chOff x="5723027" y="3363415"/>
            <a:chExt cx="2556709" cy="1136443"/>
          </a:xfrm>
        </p:grpSpPr>
        <p:pic>
          <p:nvPicPr>
            <p:cNvPr id="13" name="Picture 12" descr="00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027" y="3363415"/>
              <a:ext cx="508000" cy="381000"/>
            </a:xfrm>
            <a:prstGeom prst="rect">
              <a:avLst/>
            </a:prstGeom>
          </p:spPr>
        </p:pic>
        <p:pic>
          <p:nvPicPr>
            <p:cNvPr id="14" name="Picture 13" descr="00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382" y="3363415"/>
              <a:ext cx="508000" cy="381000"/>
            </a:xfrm>
            <a:prstGeom prst="rect">
              <a:avLst/>
            </a:prstGeom>
          </p:spPr>
        </p:pic>
        <p:pic>
          <p:nvPicPr>
            <p:cNvPr id="16" name="Picture 15" descr="003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027" y="3737858"/>
              <a:ext cx="508000" cy="381000"/>
            </a:xfrm>
            <a:prstGeom prst="rect">
              <a:avLst/>
            </a:prstGeom>
          </p:spPr>
        </p:pic>
        <p:pic>
          <p:nvPicPr>
            <p:cNvPr id="17" name="Picture 16" descr="004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382" y="3737858"/>
              <a:ext cx="508000" cy="381000"/>
            </a:xfrm>
            <a:prstGeom prst="rect">
              <a:avLst/>
            </a:prstGeom>
          </p:spPr>
        </p:pic>
        <p:pic>
          <p:nvPicPr>
            <p:cNvPr id="18" name="Picture 17" descr="005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82" y="3737858"/>
              <a:ext cx="508000" cy="381000"/>
            </a:xfrm>
            <a:prstGeom prst="rect">
              <a:avLst/>
            </a:prstGeom>
          </p:spPr>
        </p:pic>
        <p:pic>
          <p:nvPicPr>
            <p:cNvPr id="19" name="Picture 18" descr="006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36" y="3737858"/>
              <a:ext cx="508000" cy="381000"/>
            </a:xfrm>
            <a:prstGeom prst="rect">
              <a:avLst/>
            </a:prstGeom>
          </p:spPr>
        </p:pic>
        <p:pic>
          <p:nvPicPr>
            <p:cNvPr id="20" name="Picture 19" descr="007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36" y="3363415"/>
              <a:ext cx="508000" cy="381000"/>
            </a:xfrm>
            <a:prstGeom prst="rect">
              <a:avLst/>
            </a:prstGeom>
          </p:spPr>
        </p:pic>
        <p:pic>
          <p:nvPicPr>
            <p:cNvPr id="21" name="Picture 20" descr="008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027" y="4118858"/>
              <a:ext cx="508000" cy="381000"/>
            </a:xfrm>
            <a:prstGeom prst="rect">
              <a:avLst/>
            </a:prstGeom>
          </p:spPr>
        </p:pic>
        <p:pic>
          <p:nvPicPr>
            <p:cNvPr id="22" name="Picture 21" descr="009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382" y="4118858"/>
              <a:ext cx="508000" cy="381000"/>
            </a:xfrm>
            <a:prstGeom prst="rect">
              <a:avLst/>
            </a:prstGeom>
          </p:spPr>
        </p:pic>
        <p:pic>
          <p:nvPicPr>
            <p:cNvPr id="23" name="Picture 22" descr="010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82" y="4118858"/>
              <a:ext cx="508000" cy="381000"/>
            </a:xfrm>
            <a:prstGeom prst="rect">
              <a:avLst/>
            </a:prstGeom>
          </p:spPr>
        </p:pic>
        <p:pic>
          <p:nvPicPr>
            <p:cNvPr id="24" name="Picture 23" descr="011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36" y="4118858"/>
              <a:ext cx="508000" cy="381000"/>
            </a:xfrm>
            <a:prstGeom prst="rect">
              <a:avLst/>
            </a:prstGeom>
          </p:spPr>
        </p:pic>
        <p:pic>
          <p:nvPicPr>
            <p:cNvPr id="25" name="Picture 24" descr="012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382" y="4118858"/>
              <a:ext cx="508000" cy="381000"/>
            </a:xfrm>
            <a:prstGeom prst="rect">
              <a:avLst/>
            </a:prstGeom>
          </p:spPr>
        </p:pic>
        <p:pic>
          <p:nvPicPr>
            <p:cNvPr id="26" name="Picture 25" descr="013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382" y="3363415"/>
              <a:ext cx="508000" cy="381000"/>
            </a:xfrm>
            <a:prstGeom prst="rect">
              <a:avLst/>
            </a:prstGeom>
          </p:spPr>
        </p:pic>
        <p:pic>
          <p:nvPicPr>
            <p:cNvPr id="27" name="Picture 26" descr="014.pn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382" y="3737858"/>
              <a:ext cx="508000" cy="381000"/>
            </a:xfrm>
            <a:prstGeom prst="rect">
              <a:avLst/>
            </a:prstGeom>
          </p:spPr>
        </p:pic>
        <p:pic>
          <p:nvPicPr>
            <p:cNvPr id="28" name="Picture 27" descr="015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82" y="3363415"/>
              <a:ext cx="508000" cy="381000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233085" y="5217117"/>
            <a:ext cx="38305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>
                <a:solidFill>
                  <a:srgbClr val="FF0000"/>
                </a:solidFill>
              </a:rPr>
              <a:t>algoritm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codat</a:t>
            </a:r>
            <a:r>
              <a:rPr lang="en-US" sz="2600" dirty="0">
                <a:solidFill>
                  <a:srgbClr val="FF0000"/>
                </a:solidFill>
              </a:rPr>
              <a:t> de </a:t>
            </a:r>
            <a:r>
              <a:rPr lang="en-US" sz="2600" dirty="0" err="1">
                <a:solidFill>
                  <a:srgbClr val="FF0000"/>
                </a:solidFill>
              </a:rPr>
              <a:t>voi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32" name="Plus 31"/>
          <p:cNvSpPr/>
          <p:nvPr/>
        </p:nvSpPr>
        <p:spPr>
          <a:xfrm>
            <a:off x="1907704" y="4437112"/>
            <a:ext cx="612068" cy="720080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8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  <p:bldP spid="12" grpId="0"/>
      <p:bldP spid="31" grpId="0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za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067" y="-107947"/>
            <a:ext cx="10570335" cy="697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32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za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4053" y="-5199818"/>
            <a:ext cx="23561734" cy="1555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38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zaic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3" t="33438" r="30622" b="19711"/>
          <a:stretch/>
        </p:blipFill>
        <p:spPr>
          <a:xfrm>
            <a:off x="-1380228" y="-6154969"/>
            <a:ext cx="13415801" cy="1513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32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199" y="1165586"/>
            <a:ext cx="4890912" cy="4985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Input:</a:t>
            </a: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imagine de </a:t>
            </a:r>
            <a:r>
              <a:rPr lang="en-US" sz="2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referință</a:t>
            </a:r>
            <a:endParaRPr lang="en-US" sz="2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>
                <a:solidFill>
                  <a:srgbClr val="008000"/>
                </a:solidFill>
              </a:rPr>
              <a:t>colecție</a:t>
            </a:r>
            <a:r>
              <a:rPr lang="en-US" sz="2600" dirty="0">
                <a:solidFill>
                  <a:srgbClr val="008000"/>
                </a:solidFill>
              </a:rPr>
              <a:t> de </a:t>
            </a:r>
            <a:r>
              <a:rPr lang="en-US" sz="2600" dirty="0" err="1">
                <a:solidFill>
                  <a:srgbClr val="008000"/>
                </a:solidFill>
              </a:rPr>
              <a:t>imagini</a:t>
            </a:r>
            <a:r>
              <a:rPr lang="en-US" sz="2600" dirty="0">
                <a:solidFill>
                  <a:srgbClr val="008000"/>
                </a:solidFill>
              </a:rPr>
              <a:t> (</a:t>
            </a:r>
            <a:r>
              <a:rPr lang="en-US" sz="2600" dirty="0" err="1">
                <a:solidFill>
                  <a:srgbClr val="008000"/>
                </a:solidFill>
              </a:rPr>
              <a:t>piese</a:t>
            </a:r>
            <a:r>
              <a:rPr lang="en-US" sz="2600" dirty="0">
                <a:solidFill>
                  <a:srgbClr val="008000"/>
                </a:solidFill>
              </a:rPr>
              <a:t>)      500 de </a:t>
            </a:r>
            <a:r>
              <a:rPr lang="en-US" sz="2600" dirty="0" err="1">
                <a:solidFill>
                  <a:srgbClr val="008000"/>
                </a:solidFill>
              </a:rPr>
              <a:t>piese</a:t>
            </a:r>
            <a:r>
              <a:rPr lang="en-US" sz="2600" dirty="0">
                <a:solidFill>
                  <a:srgbClr val="008000"/>
                </a:solidFill>
              </a:rPr>
              <a:t>  a 28 x 40 </a:t>
            </a:r>
            <a:r>
              <a:rPr lang="en-US" sz="2600" dirty="0" err="1">
                <a:solidFill>
                  <a:srgbClr val="008000"/>
                </a:solidFill>
              </a:rPr>
              <a:t>pixeli</a:t>
            </a:r>
            <a:endParaRPr lang="en-US" sz="2600" dirty="0">
              <a:solidFill>
                <a:srgbClr val="008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600" dirty="0">
              <a:solidFill>
                <a:srgbClr val="008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600" dirty="0">
              <a:solidFill>
                <a:srgbClr val="008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 err="1">
                <a:solidFill>
                  <a:srgbClr val="E46C0A"/>
                </a:solidFill>
              </a:rPr>
              <a:t>număr</a:t>
            </a:r>
            <a:r>
              <a:rPr lang="en-US" sz="2600" dirty="0">
                <a:solidFill>
                  <a:srgbClr val="E46C0A"/>
                </a:solidFill>
              </a:rPr>
              <a:t> </a:t>
            </a:r>
            <a:r>
              <a:rPr lang="en-US" sz="2600" dirty="0" err="1">
                <a:solidFill>
                  <a:srgbClr val="E46C0A"/>
                </a:solidFill>
              </a:rPr>
              <a:t>piese</a:t>
            </a:r>
            <a:r>
              <a:rPr lang="en-US" sz="2600" dirty="0">
                <a:solidFill>
                  <a:srgbClr val="E46C0A"/>
                </a:solidFill>
              </a:rPr>
              <a:t> </a:t>
            </a:r>
            <a:r>
              <a:rPr lang="en-US" sz="2600" dirty="0" err="1">
                <a:solidFill>
                  <a:srgbClr val="E46C0A"/>
                </a:solidFill>
              </a:rPr>
              <a:t>în</a:t>
            </a:r>
            <a:r>
              <a:rPr lang="en-US" sz="2600" dirty="0">
                <a:solidFill>
                  <a:srgbClr val="E46C0A"/>
                </a:solidFill>
              </a:rPr>
              <a:t> </a:t>
            </a:r>
            <a:r>
              <a:rPr lang="en-US" sz="2600" dirty="0" err="1">
                <a:solidFill>
                  <a:srgbClr val="E46C0A"/>
                </a:solidFill>
              </a:rPr>
              <a:t>lățime</a:t>
            </a:r>
            <a:r>
              <a:rPr lang="en-US" sz="2600" dirty="0">
                <a:solidFill>
                  <a:srgbClr val="E46C0A"/>
                </a:solidFill>
              </a:rPr>
              <a:t> ale </a:t>
            </a:r>
            <a:r>
              <a:rPr lang="en-US" sz="2600" dirty="0" err="1">
                <a:solidFill>
                  <a:srgbClr val="E46C0A"/>
                </a:solidFill>
              </a:rPr>
              <a:t>mozaicului</a:t>
            </a:r>
            <a:r>
              <a:rPr lang="en-US" sz="2600" dirty="0">
                <a:solidFill>
                  <a:srgbClr val="E46C0A"/>
                </a:solidFill>
              </a:rPr>
              <a:t> (implicit = 100)</a:t>
            </a:r>
          </a:p>
          <a:p>
            <a:endParaRPr lang="en-US" sz="2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22586"/>
            <a:ext cx="8229600" cy="1143000"/>
          </a:xfrm>
        </p:spPr>
        <p:txBody>
          <a:bodyPr/>
          <a:lstStyle/>
          <a:p>
            <a:r>
              <a:rPr lang="en-US" dirty="0" err="1"/>
              <a:t>Algoritm</a:t>
            </a:r>
            <a:endParaRPr lang="en-US" dirty="0"/>
          </a:p>
        </p:txBody>
      </p:sp>
      <p:pic>
        <p:nvPicPr>
          <p:cNvPr id="5" name="Picture 4" descr="ferrari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634" y="1210409"/>
            <a:ext cx="2799950" cy="186323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053634" y="3363415"/>
            <a:ext cx="2556709" cy="1136443"/>
            <a:chOff x="5723027" y="3363415"/>
            <a:chExt cx="2556709" cy="1136443"/>
          </a:xfrm>
        </p:grpSpPr>
        <p:pic>
          <p:nvPicPr>
            <p:cNvPr id="7" name="Picture 6" descr="00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027" y="3363415"/>
              <a:ext cx="508000" cy="381000"/>
            </a:xfrm>
            <a:prstGeom prst="rect">
              <a:avLst/>
            </a:prstGeom>
          </p:spPr>
        </p:pic>
        <p:pic>
          <p:nvPicPr>
            <p:cNvPr id="8" name="Picture 7" descr="00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382" y="3363415"/>
              <a:ext cx="508000" cy="381000"/>
            </a:xfrm>
            <a:prstGeom prst="rect">
              <a:avLst/>
            </a:prstGeom>
          </p:spPr>
        </p:pic>
        <p:pic>
          <p:nvPicPr>
            <p:cNvPr id="9" name="Picture 8" descr="003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027" y="3737858"/>
              <a:ext cx="508000" cy="381000"/>
            </a:xfrm>
            <a:prstGeom prst="rect">
              <a:avLst/>
            </a:prstGeom>
          </p:spPr>
        </p:pic>
        <p:pic>
          <p:nvPicPr>
            <p:cNvPr id="10" name="Picture 9" descr="004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382" y="3737858"/>
              <a:ext cx="508000" cy="381000"/>
            </a:xfrm>
            <a:prstGeom prst="rect">
              <a:avLst/>
            </a:prstGeom>
          </p:spPr>
        </p:pic>
        <p:pic>
          <p:nvPicPr>
            <p:cNvPr id="11" name="Picture 10" descr="005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82" y="3737858"/>
              <a:ext cx="508000" cy="381000"/>
            </a:xfrm>
            <a:prstGeom prst="rect">
              <a:avLst/>
            </a:prstGeom>
          </p:spPr>
        </p:pic>
        <p:pic>
          <p:nvPicPr>
            <p:cNvPr id="12" name="Picture 11" descr="006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36" y="3737858"/>
              <a:ext cx="508000" cy="381000"/>
            </a:xfrm>
            <a:prstGeom prst="rect">
              <a:avLst/>
            </a:prstGeom>
          </p:spPr>
        </p:pic>
        <p:pic>
          <p:nvPicPr>
            <p:cNvPr id="13" name="Picture 12" descr="007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36" y="3363415"/>
              <a:ext cx="508000" cy="381000"/>
            </a:xfrm>
            <a:prstGeom prst="rect">
              <a:avLst/>
            </a:prstGeom>
          </p:spPr>
        </p:pic>
        <p:pic>
          <p:nvPicPr>
            <p:cNvPr id="14" name="Picture 13" descr="008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027" y="4118858"/>
              <a:ext cx="508000" cy="381000"/>
            </a:xfrm>
            <a:prstGeom prst="rect">
              <a:avLst/>
            </a:prstGeom>
          </p:spPr>
        </p:pic>
        <p:pic>
          <p:nvPicPr>
            <p:cNvPr id="15" name="Picture 14" descr="009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382" y="4118858"/>
              <a:ext cx="508000" cy="381000"/>
            </a:xfrm>
            <a:prstGeom prst="rect">
              <a:avLst/>
            </a:prstGeom>
          </p:spPr>
        </p:pic>
        <p:pic>
          <p:nvPicPr>
            <p:cNvPr id="16" name="Picture 15" descr="010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82" y="4118858"/>
              <a:ext cx="508000" cy="381000"/>
            </a:xfrm>
            <a:prstGeom prst="rect">
              <a:avLst/>
            </a:prstGeom>
          </p:spPr>
        </p:pic>
        <p:pic>
          <p:nvPicPr>
            <p:cNvPr id="17" name="Picture 16" descr="011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736" y="4118858"/>
              <a:ext cx="508000" cy="381000"/>
            </a:xfrm>
            <a:prstGeom prst="rect">
              <a:avLst/>
            </a:prstGeom>
          </p:spPr>
        </p:pic>
        <p:pic>
          <p:nvPicPr>
            <p:cNvPr id="18" name="Picture 17" descr="012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382" y="4118858"/>
              <a:ext cx="508000" cy="381000"/>
            </a:xfrm>
            <a:prstGeom prst="rect">
              <a:avLst/>
            </a:prstGeom>
          </p:spPr>
        </p:pic>
        <p:pic>
          <p:nvPicPr>
            <p:cNvPr id="19" name="Picture 18" descr="013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382" y="3363415"/>
              <a:ext cx="508000" cy="381000"/>
            </a:xfrm>
            <a:prstGeom prst="rect">
              <a:avLst/>
            </a:prstGeom>
          </p:spPr>
        </p:pic>
        <p:pic>
          <p:nvPicPr>
            <p:cNvPr id="20" name="Picture 19" descr="014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9382" y="3737858"/>
              <a:ext cx="508000" cy="381000"/>
            </a:xfrm>
            <a:prstGeom prst="rect">
              <a:avLst/>
            </a:prstGeom>
          </p:spPr>
        </p:pic>
        <p:pic>
          <p:nvPicPr>
            <p:cNvPr id="21" name="Picture 20" descr="015.pn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382" y="3363415"/>
              <a:ext cx="508000" cy="38100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6053634" y="4905023"/>
            <a:ext cx="2565055" cy="429923"/>
            <a:chOff x="6053634" y="4905023"/>
            <a:chExt cx="2565055" cy="429923"/>
          </a:xfrm>
        </p:grpSpPr>
        <p:sp>
          <p:nvSpPr>
            <p:cNvPr id="2" name="Rectangle 1"/>
            <p:cNvSpPr/>
            <p:nvPr/>
          </p:nvSpPr>
          <p:spPr>
            <a:xfrm>
              <a:off x="6053634" y="4905023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163513" y="4929844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561634" y="4905023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56150" y="492691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077989" y="4907946"/>
              <a:ext cx="1007645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93989" y="4905023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83041" y="4929844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433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r>
              <a:rPr lang="en-US" dirty="0" err="1"/>
              <a:t>Cursul</a:t>
            </a:r>
            <a:r>
              <a:rPr lang="en-US" dirty="0"/>
              <a:t> </a:t>
            </a:r>
            <a:r>
              <a:rPr lang="en-US" dirty="0" err="1"/>
              <a:t>trecut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75" y="1600200"/>
            <a:ext cx="8826499" cy="5257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Aspecte</a:t>
            </a:r>
            <a:r>
              <a:rPr lang="en-US" sz="2800" dirty="0"/>
              <a:t> </a:t>
            </a:r>
            <a:r>
              <a:rPr lang="en-US" sz="2800" dirty="0" err="1"/>
              <a:t>organizatorice</a:t>
            </a:r>
            <a:r>
              <a:rPr lang="en-US" sz="2800" dirty="0"/>
              <a:t> legate de </a:t>
            </a:r>
            <a:r>
              <a:rPr lang="en-US" sz="2800" dirty="0" err="1"/>
              <a:t>cursul</a:t>
            </a:r>
            <a:r>
              <a:rPr lang="en-US" sz="2800" dirty="0"/>
              <a:t> de VA</a:t>
            </a:r>
          </a:p>
          <a:p>
            <a:pPr marL="0" indent="0">
              <a:buNone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Ce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VA?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Aplicații</a:t>
            </a:r>
            <a:r>
              <a:rPr lang="en-US" sz="2800" dirty="0"/>
              <a:t> de </a:t>
            </a:r>
            <a:r>
              <a:rPr lang="en-US" sz="2800" dirty="0" err="1"/>
              <a:t>succes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VA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Structura</a:t>
            </a:r>
            <a:r>
              <a:rPr lang="en-US" sz="2800" dirty="0"/>
              <a:t> </a:t>
            </a:r>
            <a:r>
              <a:rPr lang="en-US" sz="2800" dirty="0" err="1"/>
              <a:t>cursului</a:t>
            </a:r>
            <a:r>
              <a:rPr lang="en-US" sz="2800" dirty="0"/>
              <a:t> de VA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Bibiliografie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7126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198" y="1165586"/>
            <a:ext cx="6059018" cy="504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Pași</a:t>
            </a:r>
            <a:r>
              <a:rPr lang="en-US" sz="3200" dirty="0"/>
              <a:t>:</a:t>
            </a: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determină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înălțimea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mozaicului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păstrează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proporția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(aspect ratio)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imaginii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referință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inițiale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multiplu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înălțimea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unei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piese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2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>
                <a:solidFill>
                  <a:srgbClr val="008000"/>
                </a:solidFill>
              </a:rPr>
              <a:t>adaugă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piese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în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mozaic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pe</a:t>
            </a:r>
            <a:r>
              <a:rPr lang="en-US" sz="2400" dirty="0">
                <a:solidFill>
                  <a:srgbClr val="008000"/>
                </a:solidFill>
              </a:rPr>
              <a:t> un grid (</a:t>
            </a:r>
            <a:r>
              <a:rPr lang="en-US" sz="2400" dirty="0" err="1">
                <a:solidFill>
                  <a:srgbClr val="008000"/>
                </a:solidFill>
              </a:rPr>
              <a:t>caroiaj</a:t>
            </a:r>
            <a:r>
              <a:rPr lang="en-US" sz="2400" dirty="0">
                <a:solidFill>
                  <a:srgbClr val="008000"/>
                </a:solidFill>
              </a:rPr>
              <a:t>): </a:t>
            </a:r>
            <a:r>
              <a:rPr lang="en-US" sz="2400" dirty="0" err="1">
                <a:solidFill>
                  <a:srgbClr val="008000"/>
                </a:solidFill>
              </a:rPr>
              <a:t>aplică</a:t>
            </a:r>
            <a:r>
              <a:rPr lang="en-US" sz="2400" dirty="0">
                <a:solidFill>
                  <a:srgbClr val="008000"/>
                </a:solidFill>
              </a:rPr>
              <a:t> un </a:t>
            </a:r>
            <a:r>
              <a:rPr lang="en-US" sz="2400" dirty="0" err="1">
                <a:solidFill>
                  <a:srgbClr val="008000"/>
                </a:solidFill>
              </a:rPr>
              <a:t>criteriu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pentru</a:t>
            </a:r>
            <a:r>
              <a:rPr lang="en-US" sz="2400" dirty="0">
                <a:solidFill>
                  <a:srgbClr val="008000"/>
                </a:solidFill>
              </a:rPr>
              <a:t> a </a:t>
            </a:r>
            <a:r>
              <a:rPr lang="en-US" sz="2400" dirty="0" err="1">
                <a:solidFill>
                  <a:srgbClr val="008000"/>
                </a:solidFill>
              </a:rPr>
              <a:t>selecta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piesa</a:t>
            </a:r>
            <a:r>
              <a:rPr lang="en-US" sz="2400" dirty="0">
                <a:solidFill>
                  <a:srgbClr val="008000"/>
                </a:solidFill>
              </a:rPr>
              <a:t> care se </a:t>
            </a:r>
            <a:r>
              <a:rPr lang="en-US" sz="2400" dirty="0" err="1">
                <a:solidFill>
                  <a:srgbClr val="008000"/>
                </a:solidFill>
              </a:rPr>
              <a:t>potrivește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cel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mai</a:t>
            </a:r>
            <a:r>
              <a:rPr lang="en-US" sz="2400" dirty="0">
                <a:solidFill>
                  <a:srgbClr val="008000"/>
                </a:solidFill>
              </a:rPr>
              <a:t> bine </a:t>
            </a:r>
            <a:r>
              <a:rPr lang="en-US" sz="2400" dirty="0" err="1">
                <a:solidFill>
                  <a:srgbClr val="008000"/>
                </a:solidFill>
              </a:rPr>
              <a:t>într</a:t>
            </a:r>
            <a:r>
              <a:rPr lang="en-US" sz="2400" dirty="0">
                <a:solidFill>
                  <a:srgbClr val="008000"/>
                </a:solidFill>
              </a:rPr>
              <a:t>-o </a:t>
            </a:r>
            <a:r>
              <a:rPr lang="en-US" sz="2400" dirty="0" err="1">
                <a:solidFill>
                  <a:srgbClr val="008000"/>
                </a:solidFill>
              </a:rPr>
              <a:t>poziție</a:t>
            </a:r>
            <a:r>
              <a:rPr lang="en-US" sz="2400" dirty="0">
                <a:solidFill>
                  <a:srgbClr val="008000"/>
                </a:solidFill>
              </a:rPr>
              <a:t>: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err="1">
                <a:solidFill>
                  <a:srgbClr val="008000"/>
                </a:solidFill>
              </a:rPr>
              <a:t>aleator</a:t>
            </a:r>
            <a:r>
              <a:rPr lang="en-US" sz="2400" dirty="0">
                <a:solidFill>
                  <a:srgbClr val="008000"/>
                </a:solidFill>
              </a:rPr>
              <a:t> (</a:t>
            </a:r>
            <a:r>
              <a:rPr lang="en-US" sz="2400" dirty="0" err="1">
                <a:solidFill>
                  <a:srgbClr val="008000"/>
                </a:solidFill>
              </a:rPr>
              <a:t>alegem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piesele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întâmplător</a:t>
            </a:r>
            <a:r>
              <a:rPr lang="en-US" sz="2400" dirty="0">
                <a:solidFill>
                  <a:srgbClr val="008000"/>
                </a:solidFill>
              </a:rPr>
              <a:t>)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err="1">
                <a:solidFill>
                  <a:srgbClr val="008000"/>
                </a:solidFill>
              </a:rPr>
              <a:t>culoarea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medie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cea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mai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apropiată</a:t>
            </a:r>
            <a:r>
              <a:rPr lang="en-US" sz="2400" dirty="0">
                <a:solidFill>
                  <a:srgbClr val="008000"/>
                </a:solidFill>
              </a:rPr>
              <a:t> (</a:t>
            </a:r>
            <a:r>
              <a:rPr lang="en-US" sz="2400" dirty="0" err="1">
                <a:solidFill>
                  <a:srgbClr val="008000"/>
                </a:solidFill>
              </a:rPr>
              <a:t>cea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mai</a:t>
            </a:r>
            <a:r>
              <a:rPr lang="en-US" sz="2400" dirty="0">
                <a:solidFill>
                  <a:srgbClr val="008000"/>
                </a:solidFill>
              </a:rPr>
              <a:t> mica </a:t>
            </a:r>
            <a:r>
              <a:rPr lang="en-US" sz="2400" dirty="0" err="1">
                <a:solidFill>
                  <a:srgbClr val="008000"/>
                </a:solidFill>
              </a:rPr>
              <a:t>distanță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euclidiană</a:t>
            </a:r>
            <a:r>
              <a:rPr lang="en-US" sz="2400" dirty="0">
                <a:solidFill>
                  <a:srgbClr val="008000"/>
                </a:solidFill>
              </a:rPr>
              <a:t>)</a:t>
            </a: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22586"/>
            <a:ext cx="8229600" cy="1143000"/>
          </a:xfrm>
        </p:spPr>
        <p:txBody>
          <a:bodyPr/>
          <a:lstStyle/>
          <a:p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varianta</a:t>
            </a:r>
            <a:r>
              <a:rPr lang="en-US" dirty="0"/>
              <a:t> 1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471441" y="1711781"/>
            <a:ext cx="2565055" cy="1708000"/>
            <a:chOff x="6019573" y="1711781"/>
            <a:chExt cx="2565055" cy="1708000"/>
          </a:xfrm>
        </p:grpSpPr>
        <p:sp>
          <p:nvSpPr>
            <p:cNvPr id="2" name="Rectangle 1"/>
            <p:cNvSpPr/>
            <p:nvPr/>
          </p:nvSpPr>
          <p:spPr>
            <a:xfrm>
              <a:off x="6019573" y="1711781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129452" y="1736602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527573" y="1711781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22089" y="1733674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035573" y="1714704"/>
              <a:ext cx="1016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59928" y="1711781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48980" y="173660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19573" y="2134561"/>
              <a:ext cx="508000" cy="854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9573" y="2988561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25169" y="3027555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526802" y="2136207"/>
              <a:ext cx="508000" cy="854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527573" y="2990207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034801" y="2141704"/>
              <a:ext cx="1016771" cy="846857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035572" y="2990207"/>
              <a:ext cx="1013407" cy="42535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059928" y="2138781"/>
              <a:ext cx="508000" cy="854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051472" y="2992781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 descr="mozaic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96978" b="96480"/>
          <a:stretch/>
        </p:blipFill>
        <p:spPr>
          <a:xfrm>
            <a:off x="6621403" y="3805870"/>
            <a:ext cx="2389937" cy="183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8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en-US" dirty="0" err="1"/>
              <a:t>Criterii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aleator</a:t>
            </a:r>
            <a:r>
              <a:rPr lang="en-US" sz="2600" dirty="0"/>
              <a:t>: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piesele</a:t>
            </a:r>
            <a:r>
              <a:rPr lang="en-US" sz="2600" dirty="0"/>
              <a:t> la </a:t>
            </a:r>
            <a:r>
              <a:rPr lang="en-US" sz="2600" dirty="0" err="1"/>
              <a:t>întâmplare</a:t>
            </a:r>
            <a:r>
              <a:rPr lang="en-US" sz="2600" dirty="0"/>
              <a:t>, </a:t>
            </a:r>
            <a:r>
              <a:rPr lang="en-US" sz="2600" dirty="0" err="1"/>
              <a:t>considerând</a:t>
            </a:r>
            <a:r>
              <a:rPr lang="en-US" sz="2600" dirty="0"/>
              <a:t> </a:t>
            </a:r>
            <a:r>
              <a:rPr lang="en-US" sz="2600" dirty="0" err="1"/>
              <a:t>că</a:t>
            </a:r>
            <a:r>
              <a:rPr lang="en-US" sz="2600" dirty="0"/>
              <a:t> </a:t>
            </a:r>
            <a:r>
              <a:rPr lang="en-US" sz="2600" dirty="0" err="1"/>
              <a:t>orice</a:t>
            </a:r>
            <a:r>
              <a:rPr lang="en-US" sz="2600" dirty="0"/>
              <a:t> </a:t>
            </a:r>
            <a:r>
              <a:rPr lang="en-US" sz="2600" dirty="0" err="1"/>
              <a:t>piesă</a:t>
            </a:r>
            <a:r>
              <a:rPr lang="en-US" sz="2600" dirty="0"/>
              <a:t> la </a:t>
            </a:r>
            <a:r>
              <a:rPr lang="en-US" sz="2600" dirty="0" err="1"/>
              <a:t>fel</a:t>
            </a:r>
            <a:r>
              <a:rPr lang="en-US" sz="2600" dirty="0"/>
              <a:t> de </a:t>
            </a:r>
            <a:r>
              <a:rPr lang="en-US" sz="2600" dirty="0" err="1"/>
              <a:t>bună</a:t>
            </a:r>
            <a:r>
              <a:rPr lang="en-US" sz="2600" dirty="0"/>
              <a:t> </a:t>
            </a:r>
            <a:r>
              <a:rPr lang="en-US" sz="2600" dirty="0" err="1"/>
              <a:t>ca</a:t>
            </a:r>
            <a:r>
              <a:rPr lang="en-US" sz="2600" dirty="0"/>
              <a:t> </a:t>
            </a:r>
            <a:r>
              <a:rPr lang="en-US" sz="2600" dirty="0" err="1"/>
              <a:t>cealaltă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orice</a:t>
            </a:r>
            <a:r>
              <a:rPr lang="en-US" sz="2600" dirty="0"/>
              <a:t> </a:t>
            </a:r>
            <a:r>
              <a:rPr lang="en-US" sz="2600" dirty="0" err="1"/>
              <a:t>poziție</a:t>
            </a:r>
            <a:r>
              <a:rPr lang="en-US" sz="2600" dirty="0"/>
              <a:t>  </a:t>
            </a:r>
          </a:p>
        </p:txBody>
      </p:sp>
      <p:pic>
        <p:nvPicPr>
          <p:cNvPr id="4" name="Picture 3" descr="ferrari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7" y="3461256"/>
            <a:ext cx="3821385" cy="25429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2876480"/>
            <a:ext cx="41508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8ED5"/>
                </a:solidFill>
              </a:rPr>
              <a:t>imagine de </a:t>
            </a:r>
            <a:r>
              <a:rPr lang="en-US" sz="3200" dirty="0" err="1">
                <a:solidFill>
                  <a:srgbClr val="558ED5"/>
                </a:solidFill>
              </a:rPr>
              <a:t>referinta</a:t>
            </a:r>
            <a:endParaRPr lang="en-US" sz="3200" dirty="0">
              <a:solidFill>
                <a:srgbClr val="558ED5"/>
              </a:solidFill>
            </a:endParaRPr>
          </a:p>
        </p:txBody>
      </p:sp>
      <p:pic>
        <p:nvPicPr>
          <p:cNvPr id="6" name="Picture 5" descr="mozaicAleat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415" y="3461255"/>
            <a:ext cx="3821385" cy="25221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65415" y="2876479"/>
            <a:ext cx="38305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8ED5"/>
                </a:solidFill>
              </a:rPr>
              <a:t>imagine </a:t>
            </a:r>
            <a:r>
              <a:rPr lang="en-US" sz="3200" dirty="0" err="1">
                <a:solidFill>
                  <a:srgbClr val="558ED5"/>
                </a:solidFill>
              </a:rPr>
              <a:t>mozaic</a:t>
            </a:r>
            <a:endParaRPr lang="en-US" sz="3200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31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culoarea</a:t>
            </a:r>
            <a:r>
              <a:rPr lang="en-US" sz="2600" dirty="0"/>
              <a:t> </a:t>
            </a:r>
            <a:r>
              <a:rPr lang="en-US" sz="2600" dirty="0" err="1"/>
              <a:t>medie</a:t>
            </a:r>
            <a:r>
              <a:rPr lang="en-US" sz="2600" dirty="0"/>
              <a:t> </a:t>
            </a:r>
            <a:r>
              <a:rPr lang="en-US" sz="2600" dirty="0" err="1"/>
              <a:t>cea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apropiată</a:t>
            </a:r>
            <a:r>
              <a:rPr lang="en-US" sz="2600" dirty="0"/>
              <a:t>: </a:t>
            </a:r>
          </a:p>
          <a:p>
            <a:pPr lvl="1"/>
            <a:r>
              <a:rPr lang="en-US" sz="2200" dirty="0" err="1"/>
              <a:t>calculăm</a:t>
            </a:r>
            <a:r>
              <a:rPr lang="en-US" sz="2200" dirty="0"/>
              <a:t> </a:t>
            </a:r>
            <a:r>
              <a:rPr lang="en-US" sz="2200" dirty="0" err="1"/>
              <a:t>culoarea</a:t>
            </a:r>
            <a:r>
              <a:rPr lang="en-US" sz="2200" dirty="0"/>
              <a:t> </a:t>
            </a:r>
            <a:r>
              <a:rPr lang="en-US" sz="2200" dirty="0" err="1"/>
              <a:t>medie</a:t>
            </a:r>
            <a:r>
              <a:rPr lang="en-US" sz="2200" dirty="0"/>
              <a:t> a </a:t>
            </a:r>
            <a:r>
              <a:rPr lang="en-US" sz="2200" dirty="0" err="1"/>
              <a:t>pixelilor</a:t>
            </a:r>
            <a:r>
              <a:rPr lang="en-US" sz="2200" dirty="0"/>
              <a:t> din </a:t>
            </a:r>
            <a:r>
              <a:rPr lang="en-US" sz="2200" dirty="0" err="1"/>
              <a:t>blocul</a:t>
            </a:r>
            <a:r>
              <a:rPr lang="en-US" sz="2200" dirty="0"/>
              <a:t> de </a:t>
            </a:r>
            <a:r>
              <a:rPr lang="en-US" sz="2200" dirty="0" err="1"/>
              <a:t>înlocuit</a:t>
            </a:r>
            <a:r>
              <a:rPr lang="en-US" sz="2200" dirty="0"/>
              <a:t> din </a:t>
            </a:r>
            <a:r>
              <a:rPr lang="en-US" sz="2200" dirty="0" err="1"/>
              <a:t>imaginea</a:t>
            </a:r>
            <a:r>
              <a:rPr lang="en-US" sz="2200" dirty="0"/>
              <a:t> de </a:t>
            </a:r>
            <a:r>
              <a:rPr lang="en-US" sz="2200" dirty="0" err="1"/>
              <a:t>referință</a:t>
            </a:r>
            <a:r>
              <a:rPr lang="en-US" sz="2200" dirty="0"/>
              <a:t> </a:t>
            </a:r>
            <a:r>
              <a:rPr lang="en-US" sz="2200" dirty="0" err="1"/>
              <a:t>redimensionată</a:t>
            </a:r>
            <a:r>
              <a:rPr lang="en-US" sz="2200" dirty="0"/>
              <a:t>;</a:t>
            </a:r>
          </a:p>
          <a:p>
            <a:pPr lvl="1"/>
            <a:r>
              <a:rPr lang="en-US" sz="2200" dirty="0" err="1"/>
              <a:t>culoarea</a:t>
            </a:r>
            <a:r>
              <a:rPr lang="en-US" sz="2200" dirty="0"/>
              <a:t> </a:t>
            </a:r>
            <a:r>
              <a:rPr lang="en-US" sz="2200" dirty="0" err="1"/>
              <a:t>medie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un triplet (</a:t>
            </a:r>
            <a:r>
              <a:rPr lang="en-US" sz="2200" dirty="0" err="1"/>
              <a:t>r</a:t>
            </a:r>
            <a:r>
              <a:rPr lang="en-US" sz="2200" baseline="-25000" dirty="0" err="1"/>
              <a:t>medie</a:t>
            </a:r>
            <a:r>
              <a:rPr lang="en-US" sz="2200" dirty="0"/>
              <a:t>, </a:t>
            </a:r>
            <a:r>
              <a:rPr lang="en-US" sz="2200" dirty="0" err="1"/>
              <a:t>g</a:t>
            </a:r>
            <a:r>
              <a:rPr lang="en-US" sz="2200" baseline="-25000" dirty="0" err="1"/>
              <a:t>medie</a:t>
            </a:r>
            <a:r>
              <a:rPr lang="en-US" sz="2200" dirty="0"/>
              <a:t>, </a:t>
            </a:r>
            <a:r>
              <a:rPr lang="en-US" sz="2200" dirty="0" err="1"/>
              <a:t>b</a:t>
            </a:r>
            <a:r>
              <a:rPr lang="en-US" sz="2200" baseline="-25000" dirty="0" err="1"/>
              <a:t>medie</a:t>
            </a:r>
            <a:r>
              <a:rPr lang="en-US" sz="2200" dirty="0"/>
              <a:t>) </a:t>
            </a:r>
            <a:r>
              <a:rPr lang="en-US" sz="2200" dirty="0" err="1"/>
              <a:t>pentru</a:t>
            </a:r>
            <a:r>
              <a:rPr lang="en-US" sz="2200" dirty="0"/>
              <a:t> </a:t>
            </a:r>
            <a:r>
              <a:rPr lang="en-US" sz="2200" dirty="0" err="1"/>
              <a:t>imagini</a:t>
            </a:r>
            <a:r>
              <a:rPr lang="en-US" sz="2200" dirty="0"/>
              <a:t> color </a:t>
            </a:r>
            <a:r>
              <a:rPr lang="en-US" sz="2200" dirty="0" err="1"/>
              <a:t>sau</a:t>
            </a:r>
            <a:r>
              <a:rPr lang="en-US" sz="2200" dirty="0"/>
              <a:t> un scalar </a:t>
            </a:r>
            <a:r>
              <a:rPr lang="en-US" sz="2200" dirty="0" err="1"/>
              <a:t>i</a:t>
            </a:r>
            <a:r>
              <a:rPr lang="en-US" sz="2200" baseline="-25000" dirty="0" err="1"/>
              <a:t>medie</a:t>
            </a:r>
            <a:r>
              <a:rPr lang="en-US" sz="2200" dirty="0"/>
              <a:t> </a:t>
            </a:r>
            <a:r>
              <a:rPr lang="en-US" sz="2200" dirty="0" err="1"/>
              <a:t>pentru</a:t>
            </a:r>
            <a:r>
              <a:rPr lang="en-US" sz="2200" dirty="0"/>
              <a:t> </a:t>
            </a:r>
            <a:r>
              <a:rPr lang="en-US" sz="2200" dirty="0" err="1"/>
              <a:t>imagini</a:t>
            </a:r>
            <a:r>
              <a:rPr lang="en-US" sz="2200" dirty="0"/>
              <a:t> </a:t>
            </a:r>
            <a:r>
              <a:rPr lang="en-US" sz="2200" dirty="0" err="1"/>
              <a:t>gri</a:t>
            </a:r>
            <a:r>
              <a:rPr lang="en-US" sz="2200" dirty="0"/>
              <a:t>;</a:t>
            </a:r>
          </a:p>
          <a:p>
            <a:pPr lvl="1"/>
            <a:r>
              <a:rPr lang="en-US" sz="2200" dirty="0" err="1"/>
              <a:t>calculăm</a:t>
            </a:r>
            <a:r>
              <a:rPr lang="en-US" sz="2200" dirty="0"/>
              <a:t> </a:t>
            </a:r>
            <a:r>
              <a:rPr lang="en-US" sz="2200" dirty="0" err="1"/>
              <a:t>culoarea</a:t>
            </a:r>
            <a:r>
              <a:rPr lang="en-US" sz="2200" dirty="0"/>
              <a:t> </a:t>
            </a:r>
            <a:r>
              <a:rPr lang="en-US" sz="2200" dirty="0" err="1"/>
              <a:t>medie</a:t>
            </a:r>
            <a:r>
              <a:rPr lang="en-US" sz="2200" dirty="0"/>
              <a:t> a </a:t>
            </a:r>
            <a:r>
              <a:rPr lang="en-US" sz="2200" dirty="0" err="1"/>
              <a:t>pixelilor</a:t>
            </a:r>
            <a:r>
              <a:rPr lang="en-US" sz="2200" dirty="0"/>
              <a:t> din </a:t>
            </a:r>
            <a:r>
              <a:rPr lang="en-US" sz="2200" dirty="0" err="1"/>
              <a:t>fiecare</a:t>
            </a:r>
            <a:r>
              <a:rPr lang="en-US" sz="2200" dirty="0"/>
              <a:t> </a:t>
            </a:r>
            <a:r>
              <a:rPr lang="en-US" sz="2200" dirty="0" err="1"/>
              <a:t>piesă</a:t>
            </a:r>
            <a:r>
              <a:rPr lang="en-US" sz="2200" dirty="0"/>
              <a:t>;</a:t>
            </a:r>
          </a:p>
          <a:p>
            <a:pPr lvl="1"/>
            <a:r>
              <a:rPr lang="en-US" sz="2200" dirty="0" err="1"/>
              <a:t>calculăm</a:t>
            </a:r>
            <a:r>
              <a:rPr lang="en-US" sz="2200" dirty="0"/>
              <a:t> </a:t>
            </a:r>
            <a:r>
              <a:rPr lang="en-US" sz="2200" dirty="0" err="1"/>
              <a:t>cea</a:t>
            </a:r>
            <a:r>
              <a:rPr lang="en-US" sz="2200" dirty="0"/>
              <a:t> </a:t>
            </a:r>
            <a:r>
              <a:rPr lang="en-US" sz="2200" dirty="0" err="1"/>
              <a:t>mai</a:t>
            </a:r>
            <a:r>
              <a:rPr lang="en-US" sz="2200" dirty="0"/>
              <a:t> </a:t>
            </a:r>
            <a:r>
              <a:rPr lang="en-US" sz="2200" dirty="0" err="1"/>
              <a:t>apropiată</a:t>
            </a:r>
            <a:r>
              <a:rPr lang="en-US" sz="2200" dirty="0"/>
              <a:t> (</a:t>
            </a:r>
            <a:r>
              <a:rPr lang="en-US" sz="2200" dirty="0" err="1"/>
              <a:t>distanța</a:t>
            </a:r>
            <a:r>
              <a:rPr lang="en-US" sz="2200" dirty="0"/>
              <a:t> </a:t>
            </a:r>
            <a:r>
              <a:rPr lang="en-US" sz="2200" dirty="0" err="1"/>
              <a:t>euclidiană</a:t>
            </a:r>
            <a:r>
              <a:rPr lang="en-US" sz="2200" dirty="0"/>
              <a:t> </a:t>
            </a:r>
            <a:r>
              <a:rPr lang="en-US" sz="2200" dirty="0" err="1"/>
              <a:t>cea</a:t>
            </a:r>
            <a:r>
              <a:rPr lang="en-US" sz="2200" dirty="0"/>
              <a:t> </a:t>
            </a:r>
            <a:r>
              <a:rPr lang="en-US" sz="2200" dirty="0" err="1"/>
              <a:t>mai</a:t>
            </a:r>
            <a:r>
              <a:rPr lang="en-US" sz="2200" dirty="0"/>
              <a:t> </a:t>
            </a:r>
            <a:r>
              <a:rPr lang="en-US" sz="2200" dirty="0" err="1"/>
              <a:t>mică</a:t>
            </a:r>
            <a:r>
              <a:rPr lang="en-US" sz="2200" dirty="0"/>
              <a:t>) </a:t>
            </a:r>
            <a:r>
              <a:rPr lang="en-US" sz="2200" dirty="0" err="1"/>
              <a:t>culoare</a:t>
            </a:r>
            <a:r>
              <a:rPr lang="en-US" sz="2200" dirty="0"/>
              <a:t> </a:t>
            </a:r>
            <a:r>
              <a:rPr lang="en-US" sz="2200" dirty="0" err="1"/>
              <a:t>medie</a:t>
            </a:r>
            <a:r>
              <a:rPr lang="en-US" sz="2200" dirty="0"/>
              <a:t> a </a:t>
            </a:r>
            <a:r>
              <a:rPr lang="en-US" sz="2200" dirty="0" err="1"/>
              <a:t>unui</a:t>
            </a:r>
            <a:r>
              <a:rPr lang="en-US" sz="2200" dirty="0"/>
              <a:t> </a:t>
            </a:r>
            <a:r>
              <a:rPr lang="en-US" sz="2200" dirty="0" err="1"/>
              <a:t>piese</a:t>
            </a:r>
            <a:r>
              <a:rPr lang="en-US" sz="2200" dirty="0"/>
              <a:t> de </a:t>
            </a:r>
            <a:r>
              <a:rPr lang="en-US" sz="2200" dirty="0" err="1"/>
              <a:t>culoarea</a:t>
            </a:r>
            <a:r>
              <a:rPr lang="en-US" sz="2200" dirty="0"/>
              <a:t> </a:t>
            </a:r>
            <a:r>
              <a:rPr lang="en-US" sz="2200" dirty="0" err="1"/>
              <a:t>medie</a:t>
            </a:r>
            <a:r>
              <a:rPr lang="en-US" sz="2200" dirty="0"/>
              <a:t> a </a:t>
            </a:r>
            <a:r>
              <a:rPr lang="en-US" sz="2200" dirty="0" err="1"/>
              <a:t>blocului</a:t>
            </a:r>
            <a:r>
              <a:rPr lang="en-US" sz="2200" dirty="0"/>
              <a:t>;</a:t>
            </a:r>
          </a:p>
          <a:p>
            <a:pPr lvl="1"/>
            <a:r>
              <a:rPr lang="en-US" sz="2200" dirty="0" err="1"/>
              <a:t>înlocuim</a:t>
            </a:r>
            <a:r>
              <a:rPr lang="en-US" sz="2200" dirty="0"/>
              <a:t> </a:t>
            </a:r>
            <a:r>
              <a:rPr lang="en-US" sz="2200" dirty="0" err="1"/>
              <a:t>blocul</a:t>
            </a:r>
            <a:r>
              <a:rPr lang="en-US" sz="2200" dirty="0"/>
              <a:t> cu </a:t>
            </a:r>
            <a:r>
              <a:rPr lang="en-US" sz="2200" dirty="0" err="1"/>
              <a:t>piesa</a:t>
            </a:r>
            <a:r>
              <a:rPr lang="en-US" sz="2200" dirty="0"/>
              <a:t> </a:t>
            </a:r>
            <a:r>
              <a:rPr lang="en-US" sz="2200" dirty="0" err="1"/>
              <a:t>aleasă</a:t>
            </a:r>
            <a:r>
              <a:rPr lang="en-US" sz="2200" dirty="0"/>
              <a:t>.</a:t>
            </a:r>
          </a:p>
          <a:p>
            <a:pPr lvl="1"/>
            <a:endParaRPr lang="en-US" sz="22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en-US" dirty="0" err="1"/>
              <a:t>Criterii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62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culoarea</a:t>
            </a:r>
            <a:r>
              <a:rPr lang="en-US" sz="2600" dirty="0"/>
              <a:t> </a:t>
            </a:r>
            <a:r>
              <a:rPr lang="en-US" sz="2600" dirty="0" err="1"/>
              <a:t>medie</a:t>
            </a:r>
            <a:r>
              <a:rPr lang="en-US" sz="2600" dirty="0"/>
              <a:t> </a:t>
            </a:r>
            <a:r>
              <a:rPr lang="en-US" sz="2600" dirty="0" err="1"/>
              <a:t>cea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apropiată</a:t>
            </a:r>
            <a:endParaRPr lang="en-US" sz="2600" dirty="0"/>
          </a:p>
        </p:txBody>
      </p:sp>
      <p:pic>
        <p:nvPicPr>
          <p:cNvPr id="4" name="Picture 3" descr="ferrari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7" y="3023812"/>
            <a:ext cx="3821385" cy="25429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2439036"/>
            <a:ext cx="440283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8ED5"/>
                </a:solidFill>
              </a:rPr>
              <a:t>imagine de </a:t>
            </a:r>
            <a:r>
              <a:rPr lang="en-US" sz="3200" dirty="0" err="1">
                <a:solidFill>
                  <a:srgbClr val="558ED5"/>
                </a:solidFill>
              </a:rPr>
              <a:t>referinta</a:t>
            </a:r>
            <a:endParaRPr lang="en-US" sz="3200" dirty="0">
              <a:solidFill>
                <a:srgbClr val="558ED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65415" y="2439035"/>
            <a:ext cx="38305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8ED5"/>
                </a:solidFill>
              </a:rPr>
              <a:t>imagine </a:t>
            </a:r>
            <a:r>
              <a:rPr lang="en-US" sz="3200" dirty="0" err="1">
                <a:solidFill>
                  <a:srgbClr val="558ED5"/>
                </a:solidFill>
              </a:rPr>
              <a:t>mozaic</a:t>
            </a:r>
            <a:endParaRPr lang="en-US" sz="3200" dirty="0">
              <a:solidFill>
                <a:srgbClr val="558ED5"/>
              </a:solidFill>
            </a:endParaRPr>
          </a:p>
        </p:txBody>
      </p:sp>
      <p:pic>
        <p:nvPicPr>
          <p:cNvPr id="8" name="Picture 7" descr="mozaicCuloareMedi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415" y="3023811"/>
            <a:ext cx="3852966" cy="25429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en-US" dirty="0" err="1"/>
              <a:t>Criterii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7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culoarea</a:t>
            </a:r>
            <a:r>
              <a:rPr lang="en-US" sz="2600" dirty="0"/>
              <a:t> </a:t>
            </a:r>
            <a:r>
              <a:rPr lang="en-US" sz="2600" dirty="0" err="1"/>
              <a:t>medie</a:t>
            </a:r>
            <a:r>
              <a:rPr lang="en-US" sz="2600" dirty="0"/>
              <a:t> </a:t>
            </a:r>
            <a:r>
              <a:rPr lang="en-US" sz="2600" dirty="0" err="1"/>
              <a:t>cea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apropiată</a:t>
            </a:r>
            <a:endParaRPr lang="en-US" sz="2600" dirty="0"/>
          </a:p>
        </p:txBody>
      </p:sp>
      <p:pic>
        <p:nvPicPr>
          <p:cNvPr id="4" name="Picture 3" descr="ferrari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6" t="51032" r="37051" b="23272"/>
          <a:stretch/>
        </p:blipFill>
        <p:spPr>
          <a:xfrm>
            <a:off x="907687" y="2993519"/>
            <a:ext cx="2828712" cy="3843931"/>
          </a:xfrm>
          <a:prstGeom prst="rect">
            <a:avLst/>
          </a:prstGeom>
        </p:spPr>
      </p:pic>
      <p:pic>
        <p:nvPicPr>
          <p:cNvPr id="8" name="Picture 7" descr="mozaicCuloareMedi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6" t="51032" r="36834" b="23271"/>
          <a:stretch/>
        </p:blipFill>
        <p:spPr>
          <a:xfrm>
            <a:off x="5446889" y="2993518"/>
            <a:ext cx="2901245" cy="384393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en-US" dirty="0" err="1"/>
              <a:t>Criterii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2439036"/>
            <a:ext cx="44388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8ED5"/>
                </a:solidFill>
              </a:rPr>
              <a:t>imagine de </a:t>
            </a:r>
            <a:r>
              <a:rPr lang="en-US" sz="3200" dirty="0" err="1">
                <a:solidFill>
                  <a:srgbClr val="558ED5"/>
                </a:solidFill>
              </a:rPr>
              <a:t>referinta</a:t>
            </a:r>
            <a:endParaRPr lang="en-US" sz="3200" dirty="0">
              <a:solidFill>
                <a:srgbClr val="558ED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65415" y="2439035"/>
            <a:ext cx="38305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58ED5"/>
                </a:solidFill>
              </a:rPr>
              <a:t>imagine </a:t>
            </a:r>
            <a:r>
              <a:rPr lang="en-US" sz="3200" dirty="0" err="1">
                <a:solidFill>
                  <a:srgbClr val="558ED5"/>
                </a:solidFill>
              </a:rPr>
              <a:t>mozaic</a:t>
            </a:r>
            <a:endParaRPr lang="en-US" sz="3200" dirty="0">
              <a:solidFill>
                <a:srgbClr val="558E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36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za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4053" y="-5199818"/>
            <a:ext cx="23561734" cy="1555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64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444" y="0"/>
            <a:ext cx="9087555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Vecini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piese</a:t>
            </a:r>
            <a:r>
              <a:rPr lang="en-US" dirty="0"/>
              <a:t> </a:t>
            </a:r>
            <a:r>
              <a:rPr lang="en-US" dirty="0" err="1"/>
              <a:t>diferite</a:t>
            </a:r>
            <a:r>
              <a:rPr lang="en-US" dirty="0"/>
              <a:t> (</a:t>
            </a:r>
            <a:r>
              <a:rPr lang="en-US" dirty="0" err="1"/>
              <a:t>conectivitate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4)</a:t>
            </a:r>
          </a:p>
        </p:txBody>
      </p:sp>
      <p:pic>
        <p:nvPicPr>
          <p:cNvPr id="5" name="Picture 4" descr="veciniDiferiti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4149" r="7408" b="7727"/>
          <a:stretch/>
        </p:blipFill>
        <p:spPr>
          <a:xfrm>
            <a:off x="56445" y="917223"/>
            <a:ext cx="9011779" cy="592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56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ciniDiferiti_zoo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" t="4610" r="6790" b="7749"/>
          <a:stretch/>
        </p:blipFill>
        <p:spPr>
          <a:xfrm>
            <a:off x="70556" y="945443"/>
            <a:ext cx="9083007" cy="594077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6444" y="0"/>
            <a:ext cx="9087555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Vecini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piese</a:t>
            </a:r>
            <a:r>
              <a:rPr lang="en-US" dirty="0"/>
              <a:t> </a:t>
            </a:r>
            <a:r>
              <a:rPr lang="en-US" dirty="0" err="1"/>
              <a:t>diferite</a:t>
            </a:r>
            <a:r>
              <a:rPr lang="en-US" dirty="0"/>
              <a:t> (</a:t>
            </a:r>
            <a:r>
              <a:rPr lang="en-US" dirty="0" err="1"/>
              <a:t>conectivitate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4)</a:t>
            </a:r>
          </a:p>
        </p:txBody>
      </p:sp>
    </p:spTree>
    <p:extLst>
      <p:ext uri="{BB962C8B-B14F-4D97-AF65-F5344CB8AC3E}">
        <p14:creationId xmlns:p14="http://schemas.microsoft.com/office/powerpoint/2010/main" val="897434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ro-RO" dirty="0"/>
              <a:t>Piese hexagonale</a:t>
            </a:r>
            <a:endParaRPr lang="en-US" dirty="0"/>
          </a:p>
        </p:txBody>
      </p:sp>
      <p:pic>
        <p:nvPicPr>
          <p:cNvPr id="3" name="Picture 2" descr="hexag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4615" r="19753" b="10773"/>
          <a:stretch/>
        </p:blipFill>
        <p:spPr>
          <a:xfrm>
            <a:off x="42332" y="889000"/>
            <a:ext cx="9069492" cy="605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80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ro-RO" dirty="0"/>
              <a:t>Piese hexagonale</a:t>
            </a:r>
            <a:endParaRPr lang="en-US" dirty="0"/>
          </a:p>
        </p:txBody>
      </p:sp>
      <p:pic>
        <p:nvPicPr>
          <p:cNvPr id="2" name="Picture 1" descr="hexagon_zoo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4156" r="16667" b="7540"/>
          <a:stretch/>
        </p:blipFill>
        <p:spPr>
          <a:xfrm>
            <a:off x="70555" y="903111"/>
            <a:ext cx="8918223" cy="592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8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/>
          <a:lstStyle/>
          <a:p>
            <a:r>
              <a:rPr lang="en-US" dirty="0" err="1"/>
              <a:t>Cursul</a:t>
            </a:r>
            <a:r>
              <a:rPr lang="en-US" dirty="0"/>
              <a:t> de </a:t>
            </a:r>
            <a:r>
              <a:rPr lang="en-US" dirty="0" err="1"/>
              <a:t>azi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32" y="1204156"/>
            <a:ext cx="8229600" cy="4853136"/>
          </a:xfrm>
        </p:spPr>
        <p:txBody>
          <a:bodyPr>
            <a:normAutofit/>
          </a:bodyPr>
          <a:lstStyle/>
          <a:p>
            <a:r>
              <a:rPr lang="en-US" sz="2400" dirty="0" err="1"/>
              <a:t>Formarea</a:t>
            </a:r>
            <a:r>
              <a:rPr lang="en-US" sz="2400" dirty="0"/>
              <a:t> </a:t>
            </a:r>
            <a:r>
              <a:rPr lang="en-US" sz="2400" dirty="0" err="1"/>
              <a:t>imaginilor</a:t>
            </a:r>
            <a:endParaRPr lang="en-US" sz="2400" dirty="0"/>
          </a:p>
          <a:p>
            <a:r>
              <a:rPr lang="en-US" sz="2400" dirty="0"/>
              <a:t>Prima </a:t>
            </a:r>
            <a:r>
              <a:rPr lang="en-US" sz="2400" dirty="0" err="1"/>
              <a:t>temă</a:t>
            </a:r>
            <a:endParaRPr lang="en-US" sz="2400" dirty="0"/>
          </a:p>
          <a:p>
            <a:r>
              <a:rPr lang="en-US" sz="2400" dirty="0"/>
              <a:t>Diverse </a:t>
            </a:r>
            <a:r>
              <a:rPr lang="en-US" sz="2400" dirty="0" err="1"/>
              <a:t>modele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zgomot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imagini</a:t>
            </a:r>
            <a:endParaRPr lang="en-US" sz="2400" dirty="0"/>
          </a:p>
          <a:p>
            <a:pPr lvl="1"/>
            <a:r>
              <a:rPr lang="en-US" sz="2400" dirty="0"/>
              <a:t>salt and pepper, </a:t>
            </a:r>
            <a:r>
              <a:rPr lang="en-US" sz="2400" dirty="0" err="1"/>
              <a:t>impuls</a:t>
            </a:r>
            <a:endParaRPr lang="en-US" sz="2400" dirty="0"/>
          </a:p>
          <a:p>
            <a:pPr lvl="1"/>
            <a:r>
              <a:rPr lang="en-US" sz="2400" dirty="0"/>
              <a:t>Gaussian (normal)</a:t>
            </a:r>
          </a:p>
          <a:p>
            <a:r>
              <a:rPr lang="en-US" sz="2400" dirty="0" err="1"/>
              <a:t>Filtrarea</a:t>
            </a:r>
            <a:r>
              <a:rPr lang="en-US" sz="2400" dirty="0"/>
              <a:t> </a:t>
            </a:r>
            <a:r>
              <a:rPr lang="en-US" sz="2400" dirty="0" err="1"/>
              <a:t>liniară</a:t>
            </a:r>
            <a:endParaRPr lang="en-US" sz="2400" dirty="0"/>
          </a:p>
          <a:p>
            <a:pPr lvl="1"/>
            <a:r>
              <a:rPr lang="en-US" sz="2400" dirty="0" err="1"/>
              <a:t>corelație</a:t>
            </a:r>
            <a:r>
              <a:rPr lang="en-US" sz="2400" dirty="0"/>
              <a:t>, </a:t>
            </a:r>
            <a:r>
              <a:rPr lang="en-US" sz="2400" dirty="0" err="1"/>
              <a:t>convoluție</a:t>
            </a:r>
            <a:endParaRPr lang="en-US" dirty="0"/>
          </a:p>
          <a:p>
            <a:pPr lvl="1"/>
            <a:r>
              <a:rPr lang="en-US" sz="2400" dirty="0" err="1"/>
              <a:t>filtre</a:t>
            </a:r>
            <a:r>
              <a:rPr lang="en-US" sz="2400" dirty="0"/>
              <a:t>: de </a:t>
            </a:r>
            <a:r>
              <a:rPr lang="en-US" sz="2400" dirty="0" err="1"/>
              <a:t>medie</a:t>
            </a:r>
            <a:r>
              <a:rPr lang="en-US" sz="2400" dirty="0"/>
              <a:t>, Gaussian, </a:t>
            </a:r>
            <a:r>
              <a:rPr lang="en-US" sz="2400" dirty="0" err="1"/>
              <a:t>accentuare</a:t>
            </a:r>
            <a:endParaRPr lang="en-US" sz="2400" dirty="0"/>
          </a:p>
          <a:p>
            <a:pPr lvl="1"/>
            <a:r>
              <a:rPr lang="en-US" sz="2400" dirty="0" err="1"/>
              <a:t>aplicație</a:t>
            </a:r>
            <a:r>
              <a:rPr lang="en-US" sz="2400" dirty="0"/>
              <a:t>: </a:t>
            </a:r>
            <a:r>
              <a:rPr lang="en-US" sz="2400" dirty="0" err="1"/>
              <a:t>imagini</a:t>
            </a:r>
            <a:r>
              <a:rPr lang="en-US" sz="2400" dirty="0"/>
              <a:t> </a:t>
            </a:r>
            <a:r>
              <a:rPr lang="en-US" sz="2400" dirty="0" err="1"/>
              <a:t>hibrid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6410790" y="2178072"/>
            <a:ext cx="2304256" cy="2673588"/>
            <a:chOff x="6382544" y="1002337"/>
            <a:chExt cx="2304256" cy="2673588"/>
          </a:xfrm>
        </p:grpSpPr>
        <p:sp>
          <p:nvSpPr>
            <p:cNvPr id="6" name="TextBox 5"/>
            <p:cNvSpPr txBox="1"/>
            <p:nvPr/>
          </p:nvSpPr>
          <p:spPr>
            <a:xfrm>
              <a:off x="6526560" y="3306593"/>
              <a:ext cx="216024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imagine </a:t>
              </a:r>
              <a:r>
                <a:rPr lang="en-US" dirty="0" err="1"/>
                <a:t>originală</a:t>
              </a:r>
              <a:endParaRPr lang="en-US" dirty="0"/>
            </a:p>
          </p:txBody>
        </p:sp>
        <p:pic>
          <p:nvPicPr>
            <p:cNvPr id="11" name="Picture 10" descr="cameraman_clean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544" y="1002337"/>
              <a:ext cx="2268252" cy="2268252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6382544" y="2178072"/>
            <a:ext cx="2304256" cy="2673588"/>
            <a:chOff x="8686800" y="1002337"/>
            <a:chExt cx="2304256" cy="2673588"/>
          </a:xfrm>
        </p:grpSpPr>
        <p:sp>
          <p:nvSpPr>
            <p:cNvPr id="7" name="TextBox 6"/>
            <p:cNvSpPr txBox="1"/>
            <p:nvPr/>
          </p:nvSpPr>
          <p:spPr>
            <a:xfrm>
              <a:off x="8686800" y="3306593"/>
              <a:ext cx="216024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“salt and pepper”</a:t>
              </a:r>
            </a:p>
          </p:txBody>
        </p:sp>
        <p:pic>
          <p:nvPicPr>
            <p:cNvPr id="12" name="Picture 11" descr="cameraman_salt_and_pepper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2804" y="1002337"/>
              <a:ext cx="2268252" cy="2268252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418548" y="2178072"/>
            <a:ext cx="2268252" cy="2565576"/>
            <a:chOff x="6382544" y="3810649"/>
            <a:chExt cx="2268252" cy="2565576"/>
          </a:xfrm>
        </p:grpSpPr>
        <p:sp>
          <p:nvSpPr>
            <p:cNvPr id="8" name="TextBox 7"/>
            <p:cNvSpPr txBox="1"/>
            <p:nvPr/>
          </p:nvSpPr>
          <p:spPr>
            <a:xfrm>
              <a:off x="6490556" y="6006893"/>
              <a:ext cx="216024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impuls</a:t>
              </a:r>
              <a:endParaRPr lang="en-US" dirty="0"/>
            </a:p>
          </p:txBody>
        </p:sp>
        <p:pic>
          <p:nvPicPr>
            <p:cNvPr id="13" name="Picture 12" descr="cameraman_impuls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544" y="3810649"/>
              <a:ext cx="2268252" cy="2268252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338782" y="2178072"/>
            <a:ext cx="2340260" cy="2601580"/>
            <a:chOff x="8650796" y="3810649"/>
            <a:chExt cx="2340260" cy="2601580"/>
          </a:xfrm>
        </p:grpSpPr>
        <p:sp>
          <p:nvSpPr>
            <p:cNvPr id="9" name="TextBox 8"/>
            <p:cNvSpPr txBox="1"/>
            <p:nvPr/>
          </p:nvSpPr>
          <p:spPr>
            <a:xfrm>
              <a:off x="8650796" y="6042897"/>
              <a:ext cx="2160240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normal</a:t>
              </a:r>
            </a:p>
          </p:txBody>
        </p:sp>
        <p:pic>
          <p:nvPicPr>
            <p:cNvPr id="14" name="Picture 13" descr="cameraman_gaussian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2804" y="3810649"/>
              <a:ext cx="2268252" cy="2268252"/>
            </a:xfrm>
            <a:prstGeom prst="rect">
              <a:avLst/>
            </a:prstGeom>
          </p:spPr>
        </p:pic>
      </p:grp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431540" y="5409220"/>
            <a:ext cx="684076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b="0" dirty="0" err="1"/>
              <a:t>Filtrarea</a:t>
            </a:r>
            <a:r>
              <a:rPr lang="en-US" sz="2400" b="0" dirty="0"/>
              <a:t> </a:t>
            </a:r>
            <a:r>
              <a:rPr lang="en-US" sz="2400" b="0" dirty="0" err="1"/>
              <a:t>neliniară</a:t>
            </a:r>
            <a:endParaRPr lang="en-US" sz="2400" b="0" dirty="0"/>
          </a:p>
          <a:p>
            <a:pPr lvl="1"/>
            <a:r>
              <a:rPr lang="en-US" sz="2000" b="0" dirty="0" err="1"/>
              <a:t>filtrul</a:t>
            </a:r>
            <a:r>
              <a:rPr lang="en-US" sz="2000" b="0" dirty="0"/>
              <a:t> median</a:t>
            </a:r>
          </a:p>
        </p:txBody>
      </p:sp>
    </p:spTree>
    <p:extLst>
      <p:ext uri="{BB962C8B-B14F-4D97-AF65-F5344CB8AC3E}">
        <p14:creationId xmlns:p14="http://schemas.microsoft.com/office/powerpoint/2010/main" val="265785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ro-RO" dirty="0"/>
              <a:t>Piese hexagonale</a:t>
            </a:r>
            <a:endParaRPr lang="en-US" dirty="0"/>
          </a:p>
        </p:txBody>
      </p:sp>
      <p:pic>
        <p:nvPicPr>
          <p:cNvPr id="3" name="Picture 2" descr="hexagon_zoom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t="4463" r="17284" b="8155"/>
          <a:stretch/>
        </p:blipFill>
        <p:spPr>
          <a:xfrm>
            <a:off x="112889" y="846666"/>
            <a:ext cx="8988778" cy="599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53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ro-RO" dirty="0"/>
              <a:t>Piese hexagonale</a:t>
            </a:r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67" y="1232818"/>
            <a:ext cx="1543177" cy="1080224"/>
          </a:xfrm>
          <a:prstGeom prst="rect">
            <a:avLst/>
          </a:prstGeom>
        </p:spPr>
      </p:pic>
      <p:pic>
        <p:nvPicPr>
          <p:cNvPr id="6" name="Picture 5" descr="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809" y="3221622"/>
            <a:ext cx="1543177" cy="1080224"/>
          </a:xfrm>
          <a:prstGeom prst="rect">
            <a:avLst/>
          </a:prstGeom>
        </p:spPr>
      </p:pic>
      <p:pic>
        <p:nvPicPr>
          <p:cNvPr id="7" name="Picture 6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834" y="1232818"/>
            <a:ext cx="1543177" cy="1080224"/>
          </a:xfrm>
          <a:prstGeom prst="rect">
            <a:avLst/>
          </a:prstGeom>
        </p:spPr>
      </p:pic>
      <p:sp>
        <p:nvSpPr>
          <p:cNvPr id="8" name="Equal 7"/>
          <p:cNvSpPr/>
          <p:nvPr/>
        </p:nvSpPr>
        <p:spPr>
          <a:xfrm>
            <a:off x="5811868" y="1547165"/>
            <a:ext cx="578081" cy="502566"/>
          </a:xfrm>
          <a:prstGeom prst="mathEqual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28" y="1232818"/>
            <a:ext cx="1543177" cy="1080224"/>
          </a:xfrm>
          <a:prstGeom prst="rect">
            <a:avLst/>
          </a:prstGeom>
        </p:spPr>
      </p:pic>
      <p:sp>
        <p:nvSpPr>
          <p:cNvPr id="12" name="Right Triangle 11"/>
          <p:cNvSpPr/>
          <p:nvPr/>
        </p:nvSpPr>
        <p:spPr>
          <a:xfrm>
            <a:off x="6884316" y="1847242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 rot="5400000">
            <a:off x="6877696" y="1266904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rot="10800000">
            <a:off x="7915881" y="1244003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rot="16200000">
            <a:off x="7930182" y="1826801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/>
          <p:cNvSpPr/>
          <p:nvPr/>
        </p:nvSpPr>
        <p:spPr>
          <a:xfrm>
            <a:off x="3098232" y="1585649"/>
            <a:ext cx="459021" cy="446696"/>
          </a:xfrm>
          <a:prstGeom prst="mathMultiply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mas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476" y="3221622"/>
            <a:ext cx="1543177" cy="1080224"/>
          </a:xfrm>
          <a:prstGeom prst="rect">
            <a:avLst/>
          </a:prstGeom>
        </p:spPr>
      </p:pic>
      <p:sp>
        <p:nvSpPr>
          <p:cNvPr id="20" name="Multiply 19"/>
          <p:cNvSpPr/>
          <p:nvPr/>
        </p:nvSpPr>
        <p:spPr>
          <a:xfrm>
            <a:off x="3122874" y="3548188"/>
            <a:ext cx="459021" cy="446696"/>
          </a:xfrm>
          <a:prstGeom prst="mathMultiply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qual 20"/>
          <p:cNvSpPr/>
          <p:nvPr/>
        </p:nvSpPr>
        <p:spPr>
          <a:xfrm>
            <a:off x="5849339" y="3492318"/>
            <a:ext cx="578081" cy="502566"/>
          </a:xfrm>
          <a:prstGeom prst="mathEqual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58" y="3221622"/>
            <a:ext cx="1543177" cy="1080224"/>
          </a:xfrm>
          <a:prstGeom prst="rect">
            <a:avLst/>
          </a:prstGeom>
        </p:spPr>
      </p:pic>
      <p:sp>
        <p:nvSpPr>
          <p:cNvPr id="33" name="Right Triangle 32"/>
          <p:cNvSpPr/>
          <p:nvPr/>
        </p:nvSpPr>
        <p:spPr>
          <a:xfrm>
            <a:off x="6904602" y="3823218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Triangle 33"/>
          <p:cNvSpPr/>
          <p:nvPr/>
        </p:nvSpPr>
        <p:spPr>
          <a:xfrm rot="5400000">
            <a:off x="6897982" y="3255708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/>
        </p:nvSpPr>
        <p:spPr>
          <a:xfrm rot="10800000">
            <a:off x="7936167" y="3232807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/>
          <p:cNvSpPr/>
          <p:nvPr/>
        </p:nvSpPr>
        <p:spPr>
          <a:xfrm rot="16200000">
            <a:off x="7950468" y="3815605"/>
            <a:ext cx="501270" cy="465663"/>
          </a:xfrm>
          <a:prstGeom prst="rtTriangl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lus 57"/>
          <p:cNvSpPr/>
          <p:nvPr/>
        </p:nvSpPr>
        <p:spPr>
          <a:xfrm>
            <a:off x="3109767" y="5491228"/>
            <a:ext cx="500339" cy="465731"/>
          </a:xfrm>
          <a:prstGeom prst="mathPlus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Hexagon 58"/>
          <p:cNvSpPr/>
          <p:nvPr/>
        </p:nvSpPr>
        <p:spPr>
          <a:xfrm>
            <a:off x="1449698" y="519521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exagon 59"/>
          <p:cNvSpPr/>
          <p:nvPr/>
        </p:nvSpPr>
        <p:spPr>
          <a:xfrm>
            <a:off x="3924179" y="519521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qual 60"/>
          <p:cNvSpPr/>
          <p:nvPr/>
        </p:nvSpPr>
        <p:spPr>
          <a:xfrm>
            <a:off x="5836510" y="5355397"/>
            <a:ext cx="578081" cy="502566"/>
          </a:xfrm>
          <a:prstGeom prst="mathEqual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Hexagon 61"/>
          <p:cNvSpPr/>
          <p:nvPr/>
        </p:nvSpPr>
        <p:spPr>
          <a:xfrm>
            <a:off x="6800842" y="519521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/>
          <p:cNvSpPr/>
          <p:nvPr/>
        </p:nvSpPr>
        <p:spPr>
          <a:xfrm>
            <a:off x="7668750" y="470776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1249809" y="2604020"/>
            <a:ext cx="1518535" cy="372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Piese</a:t>
            </a:r>
            <a:r>
              <a:rPr lang="en-US" dirty="0"/>
              <a:t> </a:t>
            </a:r>
            <a:r>
              <a:rPr lang="en-US" dirty="0" err="1"/>
              <a:t>inițială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340697" y="2604020"/>
            <a:ext cx="282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Mască</a:t>
            </a:r>
            <a:r>
              <a:rPr lang="en-US" dirty="0"/>
              <a:t> (</a:t>
            </a:r>
            <a:r>
              <a:rPr lang="en-US" dirty="0" err="1"/>
              <a:t>valori</a:t>
            </a:r>
            <a:r>
              <a:rPr lang="en-US" dirty="0"/>
              <a:t> de 0 </a:t>
            </a:r>
            <a:r>
              <a:rPr lang="en-US" dirty="0" err="1"/>
              <a:t>și</a:t>
            </a:r>
            <a:r>
              <a:rPr lang="en-US" dirty="0"/>
              <a:t> 1)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427420" y="2630814"/>
            <a:ext cx="282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Piesă</a:t>
            </a:r>
            <a:r>
              <a:rPr lang="en-US" dirty="0"/>
              <a:t> </a:t>
            </a:r>
            <a:r>
              <a:rPr lang="en-US" dirty="0" err="1"/>
              <a:t>hexagonală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5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ro-RO" dirty="0"/>
              <a:t>Mozaic cu piese hexagonale</a:t>
            </a:r>
            <a:endParaRPr lang="en-US" dirty="0"/>
          </a:p>
        </p:txBody>
      </p:sp>
      <p:sp>
        <p:nvSpPr>
          <p:cNvPr id="59" name="Hexagon 58"/>
          <p:cNvSpPr/>
          <p:nvPr/>
        </p:nvSpPr>
        <p:spPr>
          <a:xfrm>
            <a:off x="1706282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exagon 59"/>
          <p:cNvSpPr/>
          <p:nvPr/>
        </p:nvSpPr>
        <p:spPr>
          <a:xfrm>
            <a:off x="2564526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exagon 61"/>
          <p:cNvSpPr/>
          <p:nvPr/>
        </p:nvSpPr>
        <p:spPr>
          <a:xfrm>
            <a:off x="2564526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/>
          <p:cNvSpPr/>
          <p:nvPr/>
        </p:nvSpPr>
        <p:spPr>
          <a:xfrm>
            <a:off x="3432434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/>
          <p:cNvSpPr/>
          <p:nvPr/>
        </p:nvSpPr>
        <p:spPr>
          <a:xfrm>
            <a:off x="3432434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/>
          <p:nvPr/>
        </p:nvSpPr>
        <p:spPr>
          <a:xfrm>
            <a:off x="4300342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/>
          <p:cNvSpPr/>
          <p:nvPr/>
        </p:nvSpPr>
        <p:spPr>
          <a:xfrm>
            <a:off x="4300342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/>
          <p:cNvSpPr/>
          <p:nvPr/>
        </p:nvSpPr>
        <p:spPr>
          <a:xfrm>
            <a:off x="5158586" y="10646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/>
          <p:cNvSpPr/>
          <p:nvPr/>
        </p:nvSpPr>
        <p:spPr>
          <a:xfrm>
            <a:off x="5158586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/>
          <p:cNvSpPr/>
          <p:nvPr/>
        </p:nvSpPr>
        <p:spPr>
          <a:xfrm>
            <a:off x="6026494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/>
          <p:cNvSpPr/>
          <p:nvPr/>
        </p:nvSpPr>
        <p:spPr>
          <a:xfrm>
            <a:off x="6026494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/>
          <p:cNvSpPr/>
          <p:nvPr/>
        </p:nvSpPr>
        <p:spPr>
          <a:xfrm>
            <a:off x="6894402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/>
          <p:cNvSpPr/>
          <p:nvPr/>
        </p:nvSpPr>
        <p:spPr>
          <a:xfrm>
            <a:off x="4300342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/>
          <p:cNvSpPr/>
          <p:nvPr/>
        </p:nvSpPr>
        <p:spPr>
          <a:xfrm>
            <a:off x="5158586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/>
          <p:cNvSpPr/>
          <p:nvPr/>
        </p:nvSpPr>
        <p:spPr>
          <a:xfrm>
            <a:off x="5158586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/>
          <p:cNvSpPr/>
          <p:nvPr/>
        </p:nvSpPr>
        <p:spPr>
          <a:xfrm>
            <a:off x="6026494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/>
          <p:cNvSpPr/>
          <p:nvPr/>
        </p:nvSpPr>
        <p:spPr>
          <a:xfrm>
            <a:off x="6026494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/>
          <p:cNvSpPr/>
          <p:nvPr/>
        </p:nvSpPr>
        <p:spPr>
          <a:xfrm>
            <a:off x="6894402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/>
          <p:cNvSpPr/>
          <p:nvPr/>
        </p:nvSpPr>
        <p:spPr>
          <a:xfrm>
            <a:off x="838374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/>
          <p:cNvSpPr/>
          <p:nvPr/>
        </p:nvSpPr>
        <p:spPr>
          <a:xfrm>
            <a:off x="1696618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/>
          <p:cNvSpPr/>
          <p:nvPr/>
        </p:nvSpPr>
        <p:spPr>
          <a:xfrm>
            <a:off x="1696618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exagon 51"/>
          <p:cNvSpPr/>
          <p:nvPr/>
        </p:nvSpPr>
        <p:spPr>
          <a:xfrm>
            <a:off x="2564526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exagon 52"/>
          <p:cNvSpPr/>
          <p:nvPr/>
        </p:nvSpPr>
        <p:spPr>
          <a:xfrm>
            <a:off x="2564526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exagon 53"/>
          <p:cNvSpPr/>
          <p:nvPr/>
        </p:nvSpPr>
        <p:spPr>
          <a:xfrm>
            <a:off x="3432434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exagon 54"/>
          <p:cNvSpPr/>
          <p:nvPr/>
        </p:nvSpPr>
        <p:spPr>
          <a:xfrm>
            <a:off x="3432434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exagon 55"/>
          <p:cNvSpPr/>
          <p:nvPr/>
        </p:nvSpPr>
        <p:spPr>
          <a:xfrm>
            <a:off x="4290678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exagon 56"/>
          <p:cNvSpPr/>
          <p:nvPr/>
        </p:nvSpPr>
        <p:spPr>
          <a:xfrm>
            <a:off x="4290678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exagon 66"/>
          <p:cNvSpPr/>
          <p:nvPr/>
        </p:nvSpPr>
        <p:spPr>
          <a:xfrm>
            <a:off x="5158586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exagon 67"/>
          <p:cNvSpPr/>
          <p:nvPr/>
        </p:nvSpPr>
        <p:spPr>
          <a:xfrm>
            <a:off x="5158586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exagon 68"/>
          <p:cNvSpPr/>
          <p:nvPr/>
        </p:nvSpPr>
        <p:spPr>
          <a:xfrm>
            <a:off x="6026494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/>
          <p:cNvSpPr/>
          <p:nvPr/>
        </p:nvSpPr>
        <p:spPr>
          <a:xfrm>
            <a:off x="6894402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exagon 70"/>
          <p:cNvSpPr/>
          <p:nvPr/>
        </p:nvSpPr>
        <p:spPr>
          <a:xfrm>
            <a:off x="7752646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exagon 71"/>
          <p:cNvSpPr/>
          <p:nvPr/>
        </p:nvSpPr>
        <p:spPr>
          <a:xfrm>
            <a:off x="7752646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exagon 72"/>
          <p:cNvSpPr/>
          <p:nvPr/>
        </p:nvSpPr>
        <p:spPr>
          <a:xfrm>
            <a:off x="8620554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exagon 73"/>
          <p:cNvSpPr/>
          <p:nvPr/>
        </p:nvSpPr>
        <p:spPr>
          <a:xfrm>
            <a:off x="8620554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Hexagon 74"/>
          <p:cNvSpPr/>
          <p:nvPr/>
        </p:nvSpPr>
        <p:spPr>
          <a:xfrm>
            <a:off x="9488462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Hexagon 75"/>
          <p:cNvSpPr/>
          <p:nvPr/>
        </p:nvSpPr>
        <p:spPr>
          <a:xfrm>
            <a:off x="6894402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exagon 76"/>
          <p:cNvSpPr/>
          <p:nvPr/>
        </p:nvSpPr>
        <p:spPr>
          <a:xfrm>
            <a:off x="7752646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exagon 77"/>
          <p:cNvSpPr/>
          <p:nvPr/>
        </p:nvSpPr>
        <p:spPr>
          <a:xfrm>
            <a:off x="7752646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Hexagon 78"/>
          <p:cNvSpPr/>
          <p:nvPr/>
        </p:nvSpPr>
        <p:spPr>
          <a:xfrm>
            <a:off x="8620554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Hexagon 79"/>
          <p:cNvSpPr/>
          <p:nvPr/>
        </p:nvSpPr>
        <p:spPr>
          <a:xfrm>
            <a:off x="8620554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exagon 80"/>
          <p:cNvSpPr/>
          <p:nvPr/>
        </p:nvSpPr>
        <p:spPr>
          <a:xfrm>
            <a:off x="9488462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Hexagon 81"/>
          <p:cNvSpPr/>
          <p:nvPr/>
        </p:nvSpPr>
        <p:spPr>
          <a:xfrm>
            <a:off x="6894402" y="107752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Hexagon 82"/>
          <p:cNvSpPr/>
          <p:nvPr/>
        </p:nvSpPr>
        <p:spPr>
          <a:xfrm>
            <a:off x="7752646" y="59007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Hexagon 83"/>
          <p:cNvSpPr/>
          <p:nvPr/>
        </p:nvSpPr>
        <p:spPr>
          <a:xfrm>
            <a:off x="7752646" y="156497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Hexagon 84"/>
          <p:cNvSpPr/>
          <p:nvPr/>
        </p:nvSpPr>
        <p:spPr>
          <a:xfrm>
            <a:off x="8620554" y="107752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Hexagon 85"/>
          <p:cNvSpPr/>
          <p:nvPr/>
        </p:nvSpPr>
        <p:spPr>
          <a:xfrm>
            <a:off x="8620554" y="205243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Hexagon 86"/>
          <p:cNvSpPr/>
          <p:nvPr/>
        </p:nvSpPr>
        <p:spPr>
          <a:xfrm>
            <a:off x="9488462" y="156497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Hexagon 87"/>
          <p:cNvSpPr/>
          <p:nvPr/>
        </p:nvSpPr>
        <p:spPr>
          <a:xfrm>
            <a:off x="-1755686" y="205243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Hexagon 88"/>
          <p:cNvSpPr/>
          <p:nvPr/>
        </p:nvSpPr>
        <p:spPr>
          <a:xfrm>
            <a:off x="-897442" y="156497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Hexagon 89"/>
          <p:cNvSpPr/>
          <p:nvPr/>
        </p:nvSpPr>
        <p:spPr>
          <a:xfrm>
            <a:off x="-897442" y="253988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Hexagon 90"/>
          <p:cNvSpPr/>
          <p:nvPr/>
        </p:nvSpPr>
        <p:spPr>
          <a:xfrm>
            <a:off x="-29534" y="205243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Hexagon 91"/>
          <p:cNvSpPr/>
          <p:nvPr/>
        </p:nvSpPr>
        <p:spPr>
          <a:xfrm>
            <a:off x="-29534" y="302733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Hexagon 92"/>
          <p:cNvSpPr/>
          <p:nvPr/>
        </p:nvSpPr>
        <p:spPr>
          <a:xfrm>
            <a:off x="838374" y="253988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Hexagon 93"/>
          <p:cNvSpPr/>
          <p:nvPr/>
        </p:nvSpPr>
        <p:spPr>
          <a:xfrm>
            <a:off x="-29534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Hexagon 94"/>
          <p:cNvSpPr/>
          <p:nvPr/>
        </p:nvSpPr>
        <p:spPr>
          <a:xfrm>
            <a:off x="828710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Hexagon 95"/>
          <p:cNvSpPr/>
          <p:nvPr/>
        </p:nvSpPr>
        <p:spPr>
          <a:xfrm>
            <a:off x="828710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Hexagon 96"/>
          <p:cNvSpPr/>
          <p:nvPr/>
        </p:nvSpPr>
        <p:spPr>
          <a:xfrm>
            <a:off x="1696618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Hexagon 97"/>
          <p:cNvSpPr/>
          <p:nvPr/>
        </p:nvSpPr>
        <p:spPr>
          <a:xfrm>
            <a:off x="1696618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Hexagon 98"/>
          <p:cNvSpPr/>
          <p:nvPr/>
        </p:nvSpPr>
        <p:spPr>
          <a:xfrm>
            <a:off x="2564526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Hexagon 99"/>
          <p:cNvSpPr/>
          <p:nvPr/>
        </p:nvSpPr>
        <p:spPr>
          <a:xfrm>
            <a:off x="2564526" y="637054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Hexagon 100"/>
          <p:cNvSpPr/>
          <p:nvPr/>
        </p:nvSpPr>
        <p:spPr>
          <a:xfrm>
            <a:off x="3422770" y="588309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Hexagon 101"/>
          <p:cNvSpPr/>
          <p:nvPr/>
        </p:nvSpPr>
        <p:spPr>
          <a:xfrm>
            <a:off x="3422770" y="685800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Hexagon 102"/>
          <p:cNvSpPr/>
          <p:nvPr/>
        </p:nvSpPr>
        <p:spPr>
          <a:xfrm>
            <a:off x="4290678" y="637054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Hexagon 103"/>
          <p:cNvSpPr/>
          <p:nvPr/>
        </p:nvSpPr>
        <p:spPr>
          <a:xfrm>
            <a:off x="4290678" y="734545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Hexagon 104"/>
          <p:cNvSpPr/>
          <p:nvPr/>
        </p:nvSpPr>
        <p:spPr>
          <a:xfrm>
            <a:off x="5158586" y="685800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Hexagon 105"/>
          <p:cNvSpPr/>
          <p:nvPr/>
        </p:nvSpPr>
        <p:spPr>
          <a:xfrm>
            <a:off x="6026494" y="642667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Hexagon 106"/>
          <p:cNvSpPr/>
          <p:nvPr/>
        </p:nvSpPr>
        <p:spPr>
          <a:xfrm>
            <a:off x="6884738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Hexagon 107"/>
          <p:cNvSpPr/>
          <p:nvPr/>
        </p:nvSpPr>
        <p:spPr>
          <a:xfrm>
            <a:off x="6884738" y="691412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Hexagon 108"/>
          <p:cNvSpPr/>
          <p:nvPr/>
        </p:nvSpPr>
        <p:spPr>
          <a:xfrm>
            <a:off x="7752646" y="642667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Hexagon 109"/>
          <p:cNvSpPr/>
          <p:nvPr/>
        </p:nvSpPr>
        <p:spPr>
          <a:xfrm>
            <a:off x="7752646" y="740157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Hexagon 110"/>
          <p:cNvSpPr/>
          <p:nvPr/>
        </p:nvSpPr>
        <p:spPr>
          <a:xfrm>
            <a:off x="8620554" y="691412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Hexagon 111"/>
          <p:cNvSpPr/>
          <p:nvPr/>
        </p:nvSpPr>
        <p:spPr>
          <a:xfrm>
            <a:off x="-2615872" y="351478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Hexagon 112"/>
          <p:cNvSpPr/>
          <p:nvPr/>
        </p:nvSpPr>
        <p:spPr>
          <a:xfrm>
            <a:off x="-1757628" y="302733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Hexagon 113"/>
          <p:cNvSpPr/>
          <p:nvPr/>
        </p:nvSpPr>
        <p:spPr>
          <a:xfrm>
            <a:off x="-1757628" y="400223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Hexagon 114"/>
          <p:cNvSpPr/>
          <p:nvPr/>
        </p:nvSpPr>
        <p:spPr>
          <a:xfrm>
            <a:off x="-889720" y="351478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Hexagon 115"/>
          <p:cNvSpPr/>
          <p:nvPr/>
        </p:nvSpPr>
        <p:spPr>
          <a:xfrm>
            <a:off x="-889720" y="448969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Hexagon 116"/>
          <p:cNvSpPr/>
          <p:nvPr/>
        </p:nvSpPr>
        <p:spPr>
          <a:xfrm>
            <a:off x="-21812" y="400223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Hexagon 117"/>
          <p:cNvSpPr/>
          <p:nvPr/>
        </p:nvSpPr>
        <p:spPr>
          <a:xfrm>
            <a:off x="-1755686" y="595204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Hexagon 118"/>
          <p:cNvSpPr/>
          <p:nvPr/>
        </p:nvSpPr>
        <p:spPr>
          <a:xfrm>
            <a:off x="-897442" y="546459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Hexagon 119"/>
          <p:cNvSpPr/>
          <p:nvPr/>
        </p:nvSpPr>
        <p:spPr>
          <a:xfrm>
            <a:off x="-897442" y="64394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Hexagon 120"/>
          <p:cNvSpPr/>
          <p:nvPr/>
        </p:nvSpPr>
        <p:spPr>
          <a:xfrm>
            <a:off x="-29534" y="595204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Hexagon 121"/>
          <p:cNvSpPr/>
          <p:nvPr/>
        </p:nvSpPr>
        <p:spPr>
          <a:xfrm>
            <a:off x="-29534" y="69269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Hexagon 122"/>
          <p:cNvSpPr/>
          <p:nvPr/>
        </p:nvSpPr>
        <p:spPr>
          <a:xfrm>
            <a:off x="838374" y="64394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Hexagon 123"/>
          <p:cNvSpPr/>
          <p:nvPr/>
        </p:nvSpPr>
        <p:spPr>
          <a:xfrm>
            <a:off x="-887835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Hexagon 124"/>
          <p:cNvSpPr/>
          <p:nvPr/>
        </p:nvSpPr>
        <p:spPr>
          <a:xfrm>
            <a:off x="-29591" y="10646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Hexagon 125"/>
          <p:cNvSpPr/>
          <p:nvPr/>
        </p:nvSpPr>
        <p:spPr>
          <a:xfrm>
            <a:off x="-29591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Hexagon 126"/>
          <p:cNvSpPr/>
          <p:nvPr/>
        </p:nvSpPr>
        <p:spPr>
          <a:xfrm>
            <a:off x="838317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Hexagon 127"/>
          <p:cNvSpPr/>
          <p:nvPr/>
        </p:nvSpPr>
        <p:spPr>
          <a:xfrm>
            <a:off x="838317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Hexagon 128"/>
          <p:cNvSpPr/>
          <p:nvPr/>
        </p:nvSpPr>
        <p:spPr>
          <a:xfrm>
            <a:off x="1706225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01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ro-RO" dirty="0"/>
              <a:t>Mozaic cu piese hexagonale</a:t>
            </a:r>
            <a:endParaRPr lang="en-US" dirty="0"/>
          </a:p>
        </p:txBody>
      </p:sp>
      <p:sp>
        <p:nvSpPr>
          <p:cNvPr id="59" name="Hexagon 58"/>
          <p:cNvSpPr/>
          <p:nvPr/>
        </p:nvSpPr>
        <p:spPr>
          <a:xfrm>
            <a:off x="1706282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exagon 59"/>
          <p:cNvSpPr/>
          <p:nvPr/>
        </p:nvSpPr>
        <p:spPr>
          <a:xfrm>
            <a:off x="2564526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exagon 61"/>
          <p:cNvSpPr/>
          <p:nvPr/>
        </p:nvSpPr>
        <p:spPr>
          <a:xfrm>
            <a:off x="2564526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/>
          <p:cNvSpPr/>
          <p:nvPr/>
        </p:nvSpPr>
        <p:spPr>
          <a:xfrm>
            <a:off x="3432434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/>
          <p:cNvSpPr/>
          <p:nvPr/>
        </p:nvSpPr>
        <p:spPr>
          <a:xfrm>
            <a:off x="3432434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/>
          <p:nvPr/>
        </p:nvSpPr>
        <p:spPr>
          <a:xfrm>
            <a:off x="4300342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/>
          <p:cNvSpPr/>
          <p:nvPr/>
        </p:nvSpPr>
        <p:spPr>
          <a:xfrm>
            <a:off x="4300342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/>
          <p:cNvSpPr/>
          <p:nvPr/>
        </p:nvSpPr>
        <p:spPr>
          <a:xfrm>
            <a:off x="5158586" y="10646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/>
          <p:cNvSpPr/>
          <p:nvPr/>
        </p:nvSpPr>
        <p:spPr>
          <a:xfrm>
            <a:off x="5158586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/>
          <p:cNvSpPr/>
          <p:nvPr/>
        </p:nvSpPr>
        <p:spPr>
          <a:xfrm>
            <a:off x="6026494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/>
          <p:cNvSpPr/>
          <p:nvPr/>
        </p:nvSpPr>
        <p:spPr>
          <a:xfrm>
            <a:off x="6026494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/>
          <p:cNvSpPr/>
          <p:nvPr/>
        </p:nvSpPr>
        <p:spPr>
          <a:xfrm>
            <a:off x="6894402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/>
          <p:cNvSpPr/>
          <p:nvPr/>
        </p:nvSpPr>
        <p:spPr>
          <a:xfrm>
            <a:off x="4300342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/>
          <p:cNvSpPr/>
          <p:nvPr/>
        </p:nvSpPr>
        <p:spPr>
          <a:xfrm>
            <a:off x="5158586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/>
          <p:cNvSpPr/>
          <p:nvPr/>
        </p:nvSpPr>
        <p:spPr>
          <a:xfrm>
            <a:off x="5158586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/>
          <p:cNvSpPr/>
          <p:nvPr/>
        </p:nvSpPr>
        <p:spPr>
          <a:xfrm>
            <a:off x="6026494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/>
          <p:cNvSpPr/>
          <p:nvPr/>
        </p:nvSpPr>
        <p:spPr>
          <a:xfrm>
            <a:off x="6026494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/>
          <p:cNvSpPr/>
          <p:nvPr/>
        </p:nvSpPr>
        <p:spPr>
          <a:xfrm>
            <a:off x="6894402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/>
          <p:cNvSpPr/>
          <p:nvPr/>
        </p:nvSpPr>
        <p:spPr>
          <a:xfrm>
            <a:off x="838374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/>
          <p:cNvSpPr/>
          <p:nvPr/>
        </p:nvSpPr>
        <p:spPr>
          <a:xfrm>
            <a:off x="1696618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/>
          <p:cNvSpPr/>
          <p:nvPr/>
        </p:nvSpPr>
        <p:spPr>
          <a:xfrm>
            <a:off x="1696618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exagon 51"/>
          <p:cNvSpPr/>
          <p:nvPr/>
        </p:nvSpPr>
        <p:spPr>
          <a:xfrm>
            <a:off x="2564526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exagon 52"/>
          <p:cNvSpPr/>
          <p:nvPr/>
        </p:nvSpPr>
        <p:spPr>
          <a:xfrm>
            <a:off x="2564526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exagon 53"/>
          <p:cNvSpPr/>
          <p:nvPr/>
        </p:nvSpPr>
        <p:spPr>
          <a:xfrm>
            <a:off x="3432434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exagon 54"/>
          <p:cNvSpPr/>
          <p:nvPr/>
        </p:nvSpPr>
        <p:spPr>
          <a:xfrm>
            <a:off x="3432434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exagon 55"/>
          <p:cNvSpPr/>
          <p:nvPr/>
        </p:nvSpPr>
        <p:spPr>
          <a:xfrm>
            <a:off x="4290678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exagon 56"/>
          <p:cNvSpPr/>
          <p:nvPr/>
        </p:nvSpPr>
        <p:spPr>
          <a:xfrm>
            <a:off x="4290678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exagon 66"/>
          <p:cNvSpPr/>
          <p:nvPr/>
        </p:nvSpPr>
        <p:spPr>
          <a:xfrm>
            <a:off x="5158586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exagon 67"/>
          <p:cNvSpPr/>
          <p:nvPr/>
        </p:nvSpPr>
        <p:spPr>
          <a:xfrm>
            <a:off x="5158586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exagon 68"/>
          <p:cNvSpPr/>
          <p:nvPr/>
        </p:nvSpPr>
        <p:spPr>
          <a:xfrm>
            <a:off x="6026494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/>
          <p:cNvSpPr/>
          <p:nvPr/>
        </p:nvSpPr>
        <p:spPr>
          <a:xfrm>
            <a:off x="6894402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exagon 70"/>
          <p:cNvSpPr/>
          <p:nvPr/>
        </p:nvSpPr>
        <p:spPr>
          <a:xfrm>
            <a:off x="7752646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exagon 71"/>
          <p:cNvSpPr/>
          <p:nvPr/>
        </p:nvSpPr>
        <p:spPr>
          <a:xfrm>
            <a:off x="7752646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exagon 72"/>
          <p:cNvSpPr/>
          <p:nvPr/>
        </p:nvSpPr>
        <p:spPr>
          <a:xfrm>
            <a:off x="8620554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exagon 73"/>
          <p:cNvSpPr/>
          <p:nvPr/>
        </p:nvSpPr>
        <p:spPr>
          <a:xfrm>
            <a:off x="8620554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Hexagon 74"/>
          <p:cNvSpPr/>
          <p:nvPr/>
        </p:nvSpPr>
        <p:spPr>
          <a:xfrm>
            <a:off x="9488462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Hexagon 75"/>
          <p:cNvSpPr/>
          <p:nvPr/>
        </p:nvSpPr>
        <p:spPr>
          <a:xfrm>
            <a:off x="6894402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exagon 76"/>
          <p:cNvSpPr/>
          <p:nvPr/>
        </p:nvSpPr>
        <p:spPr>
          <a:xfrm>
            <a:off x="7752646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exagon 77"/>
          <p:cNvSpPr/>
          <p:nvPr/>
        </p:nvSpPr>
        <p:spPr>
          <a:xfrm>
            <a:off x="7752646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Hexagon 78"/>
          <p:cNvSpPr/>
          <p:nvPr/>
        </p:nvSpPr>
        <p:spPr>
          <a:xfrm>
            <a:off x="8620554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Hexagon 79"/>
          <p:cNvSpPr/>
          <p:nvPr/>
        </p:nvSpPr>
        <p:spPr>
          <a:xfrm>
            <a:off x="8620554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exagon 80"/>
          <p:cNvSpPr/>
          <p:nvPr/>
        </p:nvSpPr>
        <p:spPr>
          <a:xfrm>
            <a:off x="9488462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Hexagon 81"/>
          <p:cNvSpPr/>
          <p:nvPr/>
        </p:nvSpPr>
        <p:spPr>
          <a:xfrm>
            <a:off x="6894402" y="107752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Hexagon 82"/>
          <p:cNvSpPr/>
          <p:nvPr/>
        </p:nvSpPr>
        <p:spPr>
          <a:xfrm>
            <a:off x="7752646" y="59007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Hexagon 83"/>
          <p:cNvSpPr/>
          <p:nvPr/>
        </p:nvSpPr>
        <p:spPr>
          <a:xfrm>
            <a:off x="7752646" y="156497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Hexagon 84"/>
          <p:cNvSpPr/>
          <p:nvPr/>
        </p:nvSpPr>
        <p:spPr>
          <a:xfrm>
            <a:off x="8620554" y="107752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Hexagon 85"/>
          <p:cNvSpPr/>
          <p:nvPr/>
        </p:nvSpPr>
        <p:spPr>
          <a:xfrm>
            <a:off x="8620554" y="205243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Hexagon 86"/>
          <p:cNvSpPr/>
          <p:nvPr/>
        </p:nvSpPr>
        <p:spPr>
          <a:xfrm>
            <a:off x="9488462" y="156497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Hexagon 87"/>
          <p:cNvSpPr/>
          <p:nvPr/>
        </p:nvSpPr>
        <p:spPr>
          <a:xfrm>
            <a:off x="-1755686" y="205243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Hexagon 88"/>
          <p:cNvSpPr/>
          <p:nvPr/>
        </p:nvSpPr>
        <p:spPr>
          <a:xfrm>
            <a:off x="-897442" y="156497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Hexagon 89"/>
          <p:cNvSpPr/>
          <p:nvPr/>
        </p:nvSpPr>
        <p:spPr>
          <a:xfrm>
            <a:off x="-897442" y="253988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Hexagon 90"/>
          <p:cNvSpPr/>
          <p:nvPr/>
        </p:nvSpPr>
        <p:spPr>
          <a:xfrm>
            <a:off x="-29534" y="205243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Hexagon 91"/>
          <p:cNvSpPr/>
          <p:nvPr/>
        </p:nvSpPr>
        <p:spPr>
          <a:xfrm>
            <a:off x="-29534" y="302733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Hexagon 92"/>
          <p:cNvSpPr/>
          <p:nvPr/>
        </p:nvSpPr>
        <p:spPr>
          <a:xfrm>
            <a:off x="838374" y="253988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Hexagon 93"/>
          <p:cNvSpPr/>
          <p:nvPr/>
        </p:nvSpPr>
        <p:spPr>
          <a:xfrm>
            <a:off x="-29534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Hexagon 94"/>
          <p:cNvSpPr/>
          <p:nvPr/>
        </p:nvSpPr>
        <p:spPr>
          <a:xfrm>
            <a:off x="828710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Hexagon 95"/>
          <p:cNvSpPr/>
          <p:nvPr/>
        </p:nvSpPr>
        <p:spPr>
          <a:xfrm>
            <a:off x="828710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Hexagon 96"/>
          <p:cNvSpPr/>
          <p:nvPr/>
        </p:nvSpPr>
        <p:spPr>
          <a:xfrm>
            <a:off x="1696618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Hexagon 97"/>
          <p:cNvSpPr/>
          <p:nvPr/>
        </p:nvSpPr>
        <p:spPr>
          <a:xfrm>
            <a:off x="1696618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Hexagon 98"/>
          <p:cNvSpPr/>
          <p:nvPr/>
        </p:nvSpPr>
        <p:spPr>
          <a:xfrm>
            <a:off x="2564526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Hexagon 99"/>
          <p:cNvSpPr/>
          <p:nvPr/>
        </p:nvSpPr>
        <p:spPr>
          <a:xfrm>
            <a:off x="2564526" y="637054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Hexagon 100"/>
          <p:cNvSpPr/>
          <p:nvPr/>
        </p:nvSpPr>
        <p:spPr>
          <a:xfrm>
            <a:off x="3422770" y="588309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Hexagon 101"/>
          <p:cNvSpPr/>
          <p:nvPr/>
        </p:nvSpPr>
        <p:spPr>
          <a:xfrm>
            <a:off x="3422770" y="685800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Hexagon 102"/>
          <p:cNvSpPr/>
          <p:nvPr/>
        </p:nvSpPr>
        <p:spPr>
          <a:xfrm>
            <a:off x="4290678" y="637054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Hexagon 103"/>
          <p:cNvSpPr/>
          <p:nvPr/>
        </p:nvSpPr>
        <p:spPr>
          <a:xfrm>
            <a:off x="4290678" y="734545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Hexagon 104"/>
          <p:cNvSpPr/>
          <p:nvPr/>
        </p:nvSpPr>
        <p:spPr>
          <a:xfrm>
            <a:off x="5158586" y="685800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Hexagon 105"/>
          <p:cNvSpPr/>
          <p:nvPr/>
        </p:nvSpPr>
        <p:spPr>
          <a:xfrm>
            <a:off x="6026494" y="642667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Hexagon 106"/>
          <p:cNvSpPr/>
          <p:nvPr/>
        </p:nvSpPr>
        <p:spPr>
          <a:xfrm>
            <a:off x="6884738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Hexagon 107"/>
          <p:cNvSpPr/>
          <p:nvPr/>
        </p:nvSpPr>
        <p:spPr>
          <a:xfrm>
            <a:off x="6884738" y="691412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Hexagon 108"/>
          <p:cNvSpPr/>
          <p:nvPr/>
        </p:nvSpPr>
        <p:spPr>
          <a:xfrm>
            <a:off x="7752646" y="642667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Hexagon 109"/>
          <p:cNvSpPr/>
          <p:nvPr/>
        </p:nvSpPr>
        <p:spPr>
          <a:xfrm>
            <a:off x="7752646" y="740157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Hexagon 110"/>
          <p:cNvSpPr/>
          <p:nvPr/>
        </p:nvSpPr>
        <p:spPr>
          <a:xfrm>
            <a:off x="8620554" y="691412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Hexagon 111"/>
          <p:cNvSpPr/>
          <p:nvPr/>
        </p:nvSpPr>
        <p:spPr>
          <a:xfrm>
            <a:off x="-2615872" y="351478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Hexagon 112"/>
          <p:cNvSpPr/>
          <p:nvPr/>
        </p:nvSpPr>
        <p:spPr>
          <a:xfrm>
            <a:off x="-1757628" y="302733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Hexagon 113"/>
          <p:cNvSpPr/>
          <p:nvPr/>
        </p:nvSpPr>
        <p:spPr>
          <a:xfrm>
            <a:off x="-1757628" y="400223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Hexagon 114"/>
          <p:cNvSpPr/>
          <p:nvPr/>
        </p:nvSpPr>
        <p:spPr>
          <a:xfrm>
            <a:off x="-889720" y="351478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Hexagon 115"/>
          <p:cNvSpPr/>
          <p:nvPr/>
        </p:nvSpPr>
        <p:spPr>
          <a:xfrm>
            <a:off x="-889720" y="448969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Hexagon 116"/>
          <p:cNvSpPr/>
          <p:nvPr/>
        </p:nvSpPr>
        <p:spPr>
          <a:xfrm>
            <a:off x="-21812" y="400223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Hexagon 117"/>
          <p:cNvSpPr/>
          <p:nvPr/>
        </p:nvSpPr>
        <p:spPr>
          <a:xfrm>
            <a:off x="-1755686" y="595204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Hexagon 118"/>
          <p:cNvSpPr/>
          <p:nvPr/>
        </p:nvSpPr>
        <p:spPr>
          <a:xfrm>
            <a:off x="-897442" y="546459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Hexagon 119"/>
          <p:cNvSpPr/>
          <p:nvPr/>
        </p:nvSpPr>
        <p:spPr>
          <a:xfrm>
            <a:off x="-897442" y="64394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Hexagon 120"/>
          <p:cNvSpPr/>
          <p:nvPr/>
        </p:nvSpPr>
        <p:spPr>
          <a:xfrm>
            <a:off x="-29534" y="595204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Hexagon 121"/>
          <p:cNvSpPr/>
          <p:nvPr/>
        </p:nvSpPr>
        <p:spPr>
          <a:xfrm>
            <a:off x="-29534" y="69269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Hexagon 122"/>
          <p:cNvSpPr/>
          <p:nvPr/>
        </p:nvSpPr>
        <p:spPr>
          <a:xfrm>
            <a:off x="838374" y="64394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Hexagon 123"/>
          <p:cNvSpPr/>
          <p:nvPr/>
        </p:nvSpPr>
        <p:spPr>
          <a:xfrm>
            <a:off x="-887835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Hexagon 124"/>
          <p:cNvSpPr/>
          <p:nvPr/>
        </p:nvSpPr>
        <p:spPr>
          <a:xfrm>
            <a:off x="-29591" y="10646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Hexagon 125"/>
          <p:cNvSpPr/>
          <p:nvPr/>
        </p:nvSpPr>
        <p:spPr>
          <a:xfrm>
            <a:off x="-29591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Hexagon 126"/>
          <p:cNvSpPr/>
          <p:nvPr/>
        </p:nvSpPr>
        <p:spPr>
          <a:xfrm>
            <a:off x="838317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Hexagon 127"/>
          <p:cNvSpPr/>
          <p:nvPr/>
        </p:nvSpPr>
        <p:spPr>
          <a:xfrm>
            <a:off x="838317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Hexagon 128"/>
          <p:cNvSpPr/>
          <p:nvPr/>
        </p:nvSpPr>
        <p:spPr>
          <a:xfrm>
            <a:off x="1706225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5595" y="2039602"/>
            <a:ext cx="8364959" cy="4387068"/>
          </a:xfrm>
          <a:prstGeom prst="rect">
            <a:avLst/>
          </a:prstGeom>
          <a:noFill/>
          <a:ln w="762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53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Hexagon 58"/>
          <p:cNvSpPr/>
          <p:nvPr/>
        </p:nvSpPr>
        <p:spPr>
          <a:xfrm>
            <a:off x="1706282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exagon 59"/>
          <p:cNvSpPr/>
          <p:nvPr/>
        </p:nvSpPr>
        <p:spPr>
          <a:xfrm>
            <a:off x="2564526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exagon 61"/>
          <p:cNvSpPr/>
          <p:nvPr/>
        </p:nvSpPr>
        <p:spPr>
          <a:xfrm>
            <a:off x="2564526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/>
          <p:cNvSpPr/>
          <p:nvPr/>
        </p:nvSpPr>
        <p:spPr>
          <a:xfrm>
            <a:off x="3432434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/>
          <p:cNvSpPr/>
          <p:nvPr/>
        </p:nvSpPr>
        <p:spPr>
          <a:xfrm>
            <a:off x="3432434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/>
          <p:cNvSpPr/>
          <p:nvPr/>
        </p:nvSpPr>
        <p:spPr>
          <a:xfrm>
            <a:off x="4300342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/>
          <p:cNvSpPr/>
          <p:nvPr/>
        </p:nvSpPr>
        <p:spPr>
          <a:xfrm>
            <a:off x="4300342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/>
          <p:cNvSpPr/>
          <p:nvPr/>
        </p:nvSpPr>
        <p:spPr>
          <a:xfrm>
            <a:off x="5158586" y="10646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/>
          <p:cNvSpPr/>
          <p:nvPr/>
        </p:nvSpPr>
        <p:spPr>
          <a:xfrm>
            <a:off x="5158586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/>
          <p:cNvSpPr/>
          <p:nvPr/>
        </p:nvSpPr>
        <p:spPr>
          <a:xfrm>
            <a:off x="6026494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/>
          <p:cNvSpPr/>
          <p:nvPr/>
        </p:nvSpPr>
        <p:spPr>
          <a:xfrm>
            <a:off x="6026494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/>
          <p:cNvSpPr/>
          <p:nvPr/>
        </p:nvSpPr>
        <p:spPr>
          <a:xfrm>
            <a:off x="6894402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exagon 42"/>
          <p:cNvSpPr/>
          <p:nvPr/>
        </p:nvSpPr>
        <p:spPr>
          <a:xfrm>
            <a:off x="4300342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exagon 43"/>
          <p:cNvSpPr/>
          <p:nvPr/>
        </p:nvSpPr>
        <p:spPr>
          <a:xfrm>
            <a:off x="5158586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xagon 44"/>
          <p:cNvSpPr/>
          <p:nvPr/>
        </p:nvSpPr>
        <p:spPr>
          <a:xfrm>
            <a:off x="5158586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45"/>
          <p:cNvSpPr/>
          <p:nvPr/>
        </p:nvSpPr>
        <p:spPr>
          <a:xfrm>
            <a:off x="6026494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Hexagon 46"/>
          <p:cNvSpPr/>
          <p:nvPr/>
        </p:nvSpPr>
        <p:spPr>
          <a:xfrm>
            <a:off x="6026494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/>
          <p:cNvSpPr/>
          <p:nvPr/>
        </p:nvSpPr>
        <p:spPr>
          <a:xfrm>
            <a:off x="6894402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/>
          <p:cNvSpPr/>
          <p:nvPr/>
        </p:nvSpPr>
        <p:spPr>
          <a:xfrm>
            <a:off x="838374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/>
          <p:cNvSpPr/>
          <p:nvPr/>
        </p:nvSpPr>
        <p:spPr>
          <a:xfrm>
            <a:off x="1696618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/>
          <p:cNvSpPr/>
          <p:nvPr/>
        </p:nvSpPr>
        <p:spPr>
          <a:xfrm>
            <a:off x="1696618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exagon 51"/>
          <p:cNvSpPr/>
          <p:nvPr/>
        </p:nvSpPr>
        <p:spPr>
          <a:xfrm>
            <a:off x="2564526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exagon 52"/>
          <p:cNvSpPr/>
          <p:nvPr/>
        </p:nvSpPr>
        <p:spPr>
          <a:xfrm>
            <a:off x="2564526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exagon 53"/>
          <p:cNvSpPr/>
          <p:nvPr/>
        </p:nvSpPr>
        <p:spPr>
          <a:xfrm>
            <a:off x="3432434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exagon 54"/>
          <p:cNvSpPr/>
          <p:nvPr/>
        </p:nvSpPr>
        <p:spPr>
          <a:xfrm>
            <a:off x="3432434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exagon 55"/>
          <p:cNvSpPr/>
          <p:nvPr/>
        </p:nvSpPr>
        <p:spPr>
          <a:xfrm>
            <a:off x="4290678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exagon 56"/>
          <p:cNvSpPr/>
          <p:nvPr/>
        </p:nvSpPr>
        <p:spPr>
          <a:xfrm>
            <a:off x="4290678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exagon 66"/>
          <p:cNvSpPr/>
          <p:nvPr/>
        </p:nvSpPr>
        <p:spPr>
          <a:xfrm>
            <a:off x="5158586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exagon 67"/>
          <p:cNvSpPr/>
          <p:nvPr/>
        </p:nvSpPr>
        <p:spPr>
          <a:xfrm>
            <a:off x="5158586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exagon 68"/>
          <p:cNvSpPr/>
          <p:nvPr/>
        </p:nvSpPr>
        <p:spPr>
          <a:xfrm>
            <a:off x="6026494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/>
          <p:cNvSpPr/>
          <p:nvPr/>
        </p:nvSpPr>
        <p:spPr>
          <a:xfrm>
            <a:off x="6894402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exagon 70"/>
          <p:cNvSpPr/>
          <p:nvPr/>
        </p:nvSpPr>
        <p:spPr>
          <a:xfrm>
            <a:off x="7752646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exagon 71"/>
          <p:cNvSpPr/>
          <p:nvPr/>
        </p:nvSpPr>
        <p:spPr>
          <a:xfrm>
            <a:off x="7752646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exagon 72"/>
          <p:cNvSpPr/>
          <p:nvPr/>
        </p:nvSpPr>
        <p:spPr>
          <a:xfrm>
            <a:off x="8620554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exagon 73"/>
          <p:cNvSpPr/>
          <p:nvPr/>
        </p:nvSpPr>
        <p:spPr>
          <a:xfrm>
            <a:off x="8620554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Hexagon 74"/>
          <p:cNvSpPr/>
          <p:nvPr/>
        </p:nvSpPr>
        <p:spPr>
          <a:xfrm>
            <a:off x="9488462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Hexagon 75"/>
          <p:cNvSpPr/>
          <p:nvPr/>
        </p:nvSpPr>
        <p:spPr>
          <a:xfrm>
            <a:off x="6894402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exagon 76"/>
          <p:cNvSpPr/>
          <p:nvPr/>
        </p:nvSpPr>
        <p:spPr>
          <a:xfrm>
            <a:off x="7752646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exagon 77"/>
          <p:cNvSpPr/>
          <p:nvPr/>
        </p:nvSpPr>
        <p:spPr>
          <a:xfrm>
            <a:off x="7752646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Hexagon 78"/>
          <p:cNvSpPr/>
          <p:nvPr/>
        </p:nvSpPr>
        <p:spPr>
          <a:xfrm>
            <a:off x="8620554" y="301450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Hexagon 79"/>
          <p:cNvSpPr/>
          <p:nvPr/>
        </p:nvSpPr>
        <p:spPr>
          <a:xfrm>
            <a:off x="8620554" y="398941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exagon 80"/>
          <p:cNvSpPr/>
          <p:nvPr/>
        </p:nvSpPr>
        <p:spPr>
          <a:xfrm>
            <a:off x="9488462" y="350195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Hexagon 81"/>
          <p:cNvSpPr/>
          <p:nvPr/>
        </p:nvSpPr>
        <p:spPr>
          <a:xfrm>
            <a:off x="6894402" y="107752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Hexagon 82"/>
          <p:cNvSpPr/>
          <p:nvPr/>
        </p:nvSpPr>
        <p:spPr>
          <a:xfrm>
            <a:off x="7752646" y="59007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Hexagon 83"/>
          <p:cNvSpPr/>
          <p:nvPr/>
        </p:nvSpPr>
        <p:spPr>
          <a:xfrm>
            <a:off x="7752646" y="156497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Hexagon 84"/>
          <p:cNvSpPr/>
          <p:nvPr/>
        </p:nvSpPr>
        <p:spPr>
          <a:xfrm>
            <a:off x="8620554" y="107752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Hexagon 85"/>
          <p:cNvSpPr/>
          <p:nvPr/>
        </p:nvSpPr>
        <p:spPr>
          <a:xfrm>
            <a:off x="8620554" y="205243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Hexagon 86"/>
          <p:cNvSpPr/>
          <p:nvPr/>
        </p:nvSpPr>
        <p:spPr>
          <a:xfrm>
            <a:off x="9488462" y="156497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Hexagon 87"/>
          <p:cNvSpPr/>
          <p:nvPr/>
        </p:nvSpPr>
        <p:spPr>
          <a:xfrm>
            <a:off x="-1755686" y="205243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Hexagon 88"/>
          <p:cNvSpPr/>
          <p:nvPr/>
        </p:nvSpPr>
        <p:spPr>
          <a:xfrm>
            <a:off x="-897442" y="156497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Hexagon 89"/>
          <p:cNvSpPr/>
          <p:nvPr/>
        </p:nvSpPr>
        <p:spPr>
          <a:xfrm>
            <a:off x="-897442" y="253988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Hexagon 90"/>
          <p:cNvSpPr/>
          <p:nvPr/>
        </p:nvSpPr>
        <p:spPr>
          <a:xfrm>
            <a:off x="-29534" y="205243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Hexagon 91"/>
          <p:cNvSpPr/>
          <p:nvPr/>
        </p:nvSpPr>
        <p:spPr>
          <a:xfrm>
            <a:off x="-29534" y="302733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Hexagon 92"/>
          <p:cNvSpPr/>
          <p:nvPr/>
        </p:nvSpPr>
        <p:spPr>
          <a:xfrm>
            <a:off x="838374" y="253988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Hexagon 93"/>
          <p:cNvSpPr/>
          <p:nvPr/>
        </p:nvSpPr>
        <p:spPr>
          <a:xfrm>
            <a:off x="-29534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Hexagon 94"/>
          <p:cNvSpPr/>
          <p:nvPr/>
        </p:nvSpPr>
        <p:spPr>
          <a:xfrm>
            <a:off x="828710" y="447686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Hexagon 95"/>
          <p:cNvSpPr/>
          <p:nvPr/>
        </p:nvSpPr>
        <p:spPr>
          <a:xfrm>
            <a:off x="828710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Hexagon 96"/>
          <p:cNvSpPr/>
          <p:nvPr/>
        </p:nvSpPr>
        <p:spPr>
          <a:xfrm>
            <a:off x="1696618" y="496431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Hexagon 97"/>
          <p:cNvSpPr/>
          <p:nvPr/>
        </p:nvSpPr>
        <p:spPr>
          <a:xfrm>
            <a:off x="1696618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Hexagon 98"/>
          <p:cNvSpPr/>
          <p:nvPr/>
        </p:nvSpPr>
        <p:spPr>
          <a:xfrm>
            <a:off x="2564526" y="545176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Hexagon 99"/>
          <p:cNvSpPr/>
          <p:nvPr/>
        </p:nvSpPr>
        <p:spPr>
          <a:xfrm>
            <a:off x="2564526" y="637054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Hexagon 100"/>
          <p:cNvSpPr/>
          <p:nvPr/>
        </p:nvSpPr>
        <p:spPr>
          <a:xfrm>
            <a:off x="3422770" y="588309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Hexagon 101"/>
          <p:cNvSpPr/>
          <p:nvPr/>
        </p:nvSpPr>
        <p:spPr>
          <a:xfrm>
            <a:off x="3422770" y="685800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Hexagon 102"/>
          <p:cNvSpPr/>
          <p:nvPr/>
        </p:nvSpPr>
        <p:spPr>
          <a:xfrm>
            <a:off x="4290678" y="637054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Hexagon 103"/>
          <p:cNvSpPr/>
          <p:nvPr/>
        </p:nvSpPr>
        <p:spPr>
          <a:xfrm>
            <a:off x="4290678" y="734545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Hexagon 104"/>
          <p:cNvSpPr/>
          <p:nvPr/>
        </p:nvSpPr>
        <p:spPr>
          <a:xfrm>
            <a:off x="5158586" y="685800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Hexagon 105"/>
          <p:cNvSpPr/>
          <p:nvPr/>
        </p:nvSpPr>
        <p:spPr>
          <a:xfrm>
            <a:off x="6026494" y="642667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Hexagon 106"/>
          <p:cNvSpPr/>
          <p:nvPr/>
        </p:nvSpPr>
        <p:spPr>
          <a:xfrm>
            <a:off x="6884738" y="593921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Hexagon 107"/>
          <p:cNvSpPr/>
          <p:nvPr/>
        </p:nvSpPr>
        <p:spPr>
          <a:xfrm>
            <a:off x="6884738" y="691412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Hexagon 108"/>
          <p:cNvSpPr/>
          <p:nvPr/>
        </p:nvSpPr>
        <p:spPr>
          <a:xfrm>
            <a:off x="7752646" y="642667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Hexagon 109"/>
          <p:cNvSpPr/>
          <p:nvPr/>
        </p:nvSpPr>
        <p:spPr>
          <a:xfrm>
            <a:off x="7752646" y="740157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Hexagon 110"/>
          <p:cNvSpPr/>
          <p:nvPr/>
        </p:nvSpPr>
        <p:spPr>
          <a:xfrm>
            <a:off x="8620554" y="691412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Hexagon 111"/>
          <p:cNvSpPr/>
          <p:nvPr/>
        </p:nvSpPr>
        <p:spPr>
          <a:xfrm>
            <a:off x="-2615872" y="351478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Hexagon 112"/>
          <p:cNvSpPr/>
          <p:nvPr/>
        </p:nvSpPr>
        <p:spPr>
          <a:xfrm>
            <a:off x="-1757628" y="302733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Hexagon 113"/>
          <p:cNvSpPr/>
          <p:nvPr/>
        </p:nvSpPr>
        <p:spPr>
          <a:xfrm>
            <a:off x="-1757628" y="400223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Hexagon 114"/>
          <p:cNvSpPr/>
          <p:nvPr/>
        </p:nvSpPr>
        <p:spPr>
          <a:xfrm>
            <a:off x="-889720" y="351478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Hexagon 115"/>
          <p:cNvSpPr/>
          <p:nvPr/>
        </p:nvSpPr>
        <p:spPr>
          <a:xfrm>
            <a:off x="-889720" y="448969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Hexagon 116"/>
          <p:cNvSpPr/>
          <p:nvPr/>
        </p:nvSpPr>
        <p:spPr>
          <a:xfrm>
            <a:off x="-21812" y="400223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Hexagon 117"/>
          <p:cNvSpPr/>
          <p:nvPr/>
        </p:nvSpPr>
        <p:spPr>
          <a:xfrm>
            <a:off x="-1755686" y="595204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Hexagon 118"/>
          <p:cNvSpPr/>
          <p:nvPr/>
        </p:nvSpPr>
        <p:spPr>
          <a:xfrm>
            <a:off x="-897442" y="546459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Hexagon 119"/>
          <p:cNvSpPr/>
          <p:nvPr/>
        </p:nvSpPr>
        <p:spPr>
          <a:xfrm>
            <a:off x="-897442" y="64394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Hexagon 120"/>
          <p:cNvSpPr/>
          <p:nvPr/>
        </p:nvSpPr>
        <p:spPr>
          <a:xfrm>
            <a:off x="-29534" y="5952046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Hexagon 121"/>
          <p:cNvSpPr/>
          <p:nvPr/>
        </p:nvSpPr>
        <p:spPr>
          <a:xfrm>
            <a:off x="-29534" y="69269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Hexagon 122"/>
          <p:cNvSpPr/>
          <p:nvPr/>
        </p:nvSpPr>
        <p:spPr>
          <a:xfrm>
            <a:off x="838374" y="64394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Hexagon 123"/>
          <p:cNvSpPr/>
          <p:nvPr/>
        </p:nvSpPr>
        <p:spPr>
          <a:xfrm>
            <a:off x="-887835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Hexagon 124"/>
          <p:cNvSpPr/>
          <p:nvPr/>
        </p:nvSpPr>
        <p:spPr>
          <a:xfrm>
            <a:off x="-29591" y="1064698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Hexagon 125"/>
          <p:cNvSpPr/>
          <p:nvPr/>
        </p:nvSpPr>
        <p:spPr>
          <a:xfrm>
            <a:off x="-29591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8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Hexagon 126"/>
          <p:cNvSpPr/>
          <p:nvPr/>
        </p:nvSpPr>
        <p:spPr>
          <a:xfrm>
            <a:off x="838317" y="1552150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Hexagon 127"/>
          <p:cNvSpPr/>
          <p:nvPr/>
        </p:nvSpPr>
        <p:spPr>
          <a:xfrm>
            <a:off x="838317" y="2527054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Hexagon 128"/>
          <p:cNvSpPr/>
          <p:nvPr/>
        </p:nvSpPr>
        <p:spPr>
          <a:xfrm>
            <a:off x="1706225" y="2039602"/>
            <a:ext cx="1218772" cy="974904"/>
          </a:xfrm>
          <a:prstGeom prst="hexagon">
            <a:avLst>
              <a:gd name="adj" fmla="val 36843"/>
              <a:gd name="vf" fmla="val 115470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5595" y="2039602"/>
            <a:ext cx="8364959" cy="4387068"/>
          </a:xfrm>
          <a:prstGeom prst="rect">
            <a:avLst/>
          </a:prstGeom>
          <a:noFill/>
          <a:ln w="762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1755686" y="-267583"/>
            <a:ext cx="13135097" cy="230718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itle 1"/>
          <p:cNvSpPr>
            <a:spLocks noGrp="1"/>
          </p:cNvSpPr>
          <p:nvPr>
            <p:ph type="title"/>
          </p:nvPr>
        </p:nvSpPr>
        <p:spPr>
          <a:xfrm>
            <a:off x="466353" y="0"/>
            <a:ext cx="8229600" cy="1143000"/>
          </a:xfrm>
        </p:spPr>
        <p:txBody>
          <a:bodyPr/>
          <a:lstStyle/>
          <a:p>
            <a:r>
              <a:rPr lang="ro-RO" dirty="0"/>
              <a:t>Mozaic cu piese hexagonale</a:t>
            </a:r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-1603286" y="6439498"/>
            <a:ext cx="13135097" cy="230718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 rot="5400000">
            <a:off x="3211303" y="1860913"/>
            <a:ext cx="13135097" cy="230718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 rot="5400000">
            <a:off x="-8039053" y="1301106"/>
            <a:ext cx="13135097" cy="3426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99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198" y="1165586"/>
            <a:ext cx="6239038" cy="5386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Pași</a:t>
            </a:r>
            <a:r>
              <a:rPr lang="en-US" sz="3200" dirty="0"/>
              <a:t>:</a:t>
            </a: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determină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înălțimea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mozaicului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păstrează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proporția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(aspect ratio)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imaginii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referință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inițiale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multiplu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înălțimea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unei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piese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>
                <a:solidFill>
                  <a:srgbClr val="008000"/>
                </a:solidFill>
              </a:rPr>
              <a:t>adaugă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piese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în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mozaic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în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poziții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aleatoare</a:t>
            </a:r>
            <a:r>
              <a:rPr lang="en-US" sz="2400" dirty="0">
                <a:solidFill>
                  <a:srgbClr val="008000"/>
                </a:solidFill>
              </a:rPr>
              <a:t>: </a:t>
            </a:r>
            <a:r>
              <a:rPr lang="en-US" sz="2400" dirty="0" err="1">
                <a:solidFill>
                  <a:srgbClr val="008000"/>
                </a:solidFill>
              </a:rPr>
              <a:t>aplică</a:t>
            </a:r>
            <a:r>
              <a:rPr lang="en-US" sz="2400" dirty="0">
                <a:solidFill>
                  <a:srgbClr val="008000"/>
                </a:solidFill>
              </a:rPr>
              <a:t> un </a:t>
            </a:r>
            <a:r>
              <a:rPr lang="en-US" sz="2400" dirty="0" err="1">
                <a:solidFill>
                  <a:srgbClr val="008000"/>
                </a:solidFill>
              </a:rPr>
              <a:t>criteriu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pentru</a:t>
            </a:r>
            <a:r>
              <a:rPr lang="en-US" sz="2400" dirty="0">
                <a:solidFill>
                  <a:srgbClr val="008000"/>
                </a:solidFill>
              </a:rPr>
              <a:t> a </a:t>
            </a:r>
            <a:r>
              <a:rPr lang="en-US" sz="2400" dirty="0" err="1">
                <a:solidFill>
                  <a:srgbClr val="008000"/>
                </a:solidFill>
              </a:rPr>
              <a:t>selecta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piesa</a:t>
            </a:r>
            <a:r>
              <a:rPr lang="en-US" sz="2400" dirty="0">
                <a:solidFill>
                  <a:srgbClr val="008000"/>
                </a:solidFill>
              </a:rPr>
              <a:t> care se </a:t>
            </a:r>
            <a:r>
              <a:rPr lang="en-US" sz="2400" dirty="0" err="1">
                <a:solidFill>
                  <a:srgbClr val="008000"/>
                </a:solidFill>
              </a:rPr>
              <a:t>potrivește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cel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mai</a:t>
            </a:r>
            <a:r>
              <a:rPr lang="en-US" sz="2400" dirty="0">
                <a:solidFill>
                  <a:srgbClr val="008000"/>
                </a:solidFill>
              </a:rPr>
              <a:t> bine </a:t>
            </a:r>
            <a:r>
              <a:rPr lang="en-US" sz="2400" dirty="0" err="1">
                <a:solidFill>
                  <a:srgbClr val="008000"/>
                </a:solidFill>
              </a:rPr>
              <a:t>într</a:t>
            </a:r>
            <a:r>
              <a:rPr lang="en-US" sz="2400" dirty="0">
                <a:solidFill>
                  <a:srgbClr val="008000"/>
                </a:solidFill>
              </a:rPr>
              <a:t>-o </a:t>
            </a:r>
            <a:r>
              <a:rPr lang="en-US" sz="2400" dirty="0" err="1">
                <a:solidFill>
                  <a:srgbClr val="008000"/>
                </a:solidFill>
              </a:rPr>
              <a:t>pozitie</a:t>
            </a:r>
            <a:r>
              <a:rPr lang="en-US" sz="2400" dirty="0">
                <a:solidFill>
                  <a:srgbClr val="008000"/>
                </a:solidFill>
              </a:rPr>
              <a:t>: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err="1">
                <a:solidFill>
                  <a:srgbClr val="008000"/>
                </a:solidFill>
              </a:rPr>
              <a:t>aleator</a:t>
            </a:r>
            <a:r>
              <a:rPr lang="en-US" sz="2400" dirty="0">
                <a:solidFill>
                  <a:srgbClr val="008000"/>
                </a:solidFill>
              </a:rPr>
              <a:t> (</a:t>
            </a:r>
            <a:r>
              <a:rPr lang="en-US" sz="2400" dirty="0" err="1">
                <a:solidFill>
                  <a:srgbClr val="008000"/>
                </a:solidFill>
              </a:rPr>
              <a:t>alegem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piesele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întâmplător</a:t>
            </a:r>
            <a:r>
              <a:rPr lang="en-US" sz="2400" dirty="0">
                <a:solidFill>
                  <a:srgbClr val="008000"/>
                </a:solidFill>
              </a:rPr>
              <a:t>)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err="1">
                <a:solidFill>
                  <a:srgbClr val="008000"/>
                </a:solidFill>
              </a:rPr>
              <a:t>culoarea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medie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cea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mai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apropiată</a:t>
            </a:r>
            <a:r>
              <a:rPr lang="en-US" sz="2400" dirty="0">
                <a:solidFill>
                  <a:srgbClr val="008000"/>
                </a:solidFill>
              </a:rPr>
              <a:t> (</a:t>
            </a:r>
            <a:r>
              <a:rPr lang="en-US" sz="2400" dirty="0" err="1">
                <a:solidFill>
                  <a:srgbClr val="008000"/>
                </a:solidFill>
              </a:rPr>
              <a:t>cea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mai</a:t>
            </a:r>
            <a:r>
              <a:rPr lang="en-US" sz="2400" dirty="0">
                <a:solidFill>
                  <a:srgbClr val="008000"/>
                </a:solidFill>
              </a:rPr>
              <a:t> mica </a:t>
            </a:r>
            <a:r>
              <a:rPr lang="en-US" sz="2400" dirty="0" err="1">
                <a:solidFill>
                  <a:srgbClr val="008000"/>
                </a:solidFill>
              </a:rPr>
              <a:t>distanță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 err="1">
                <a:solidFill>
                  <a:srgbClr val="008000"/>
                </a:solidFill>
              </a:rPr>
              <a:t>euclidiană</a:t>
            </a:r>
            <a:r>
              <a:rPr lang="en-US" sz="2400" dirty="0">
                <a:solidFill>
                  <a:srgbClr val="008000"/>
                </a:solidFill>
              </a:rPr>
              <a:t>)</a:t>
            </a: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22586"/>
            <a:ext cx="8229600" cy="1143000"/>
          </a:xfrm>
        </p:spPr>
        <p:txBody>
          <a:bodyPr/>
          <a:lstStyle/>
          <a:p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varianta</a:t>
            </a:r>
            <a:r>
              <a:rPr lang="en-US" dirty="0"/>
              <a:t> 2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480212" y="1664804"/>
            <a:ext cx="2565055" cy="1708000"/>
            <a:chOff x="6019573" y="1711781"/>
            <a:chExt cx="2565055" cy="1708000"/>
          </a:xfrm>
        </p:grpSpPr>
        <p:sp>
          <p:nvSpPr>
            <p:cNvPr id="2" name="Rectangle 1"/>
            <p:cNvSpPr/>
            <p:nvPr/>
          </p:nvSpPr>
          <p:spPr>
            <a:xfrm>
              <a:off x="6019573" y="1711781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129452" y="1736602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527573" y="1711781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22089" y="1733674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035573" y="1714704"/>
              <a:ext cx="1016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59928" y="1711781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48980" y="1736602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19573" y="2134561"/>
              <a:ext cx="508000" cy="854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19573" y="2988561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25169" y="3027555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526802" y="2136207"/>
              <a:ext cx="508000" cy="854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527573" y="2990207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034801" y="2141704"/>
              <a:ext cx="1016771" cy="846857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035572" y="2990207"/>
              <a:ext cx="1013407" cy="425354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059928" y="2138781"/>
              <a:ext cx="508000" cy="854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051472" y="2992781"/>
              <a:ext cx="508000" cy="42700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265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22586"/>
            <a:ext cx="8229600" cy="1143000"/>
          </a:xfrm>
        </p:spPr>
        <p:txBody>
          <a:bodyPr/>
          <a:lstStyle/>
          <a:p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varianta</a:t>
            </a:r>
            <a:r>
              <a:rPr lang="en-US" dirty="0"/>
              <a:t> 2</a:t>
            </a:r>
          </a:p>
        </p:txBody>
      </p:sp>
      <p:pic>
        <p:nvPicPr>
          <p:cNvPr id="5" name="Picture 4" descr="suprapunereFaraGri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8" t="4184" r="16471" b="7859"/>
          <a:stretch/>
        </p:blipFill>
        <p:spPr>
          <a:xfrm>
            <a:off x="86538" y="888999"/>
            <a:ext cx="9001018" cy="59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69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22586"/>
            <a:ext cx="8229600" cy="1143000"/>
          </a:xfrm>
        </p:spPr>
        <p:txBody>
          <a:bodyPr/>
          <a:lstStyle/>
          <a:p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varianta</a:t>
            </a:r>
            <a:r>
              <a:rPr lang="en-US" dirty="0"/>
              <a:t> 2</a:t>
            </a:r>
          </a:p>
        </p:txBody>
      </p:sp>
      <p:pic>
        <p:nvPicPr>
          <p:cNvPr id="2" name="Picture 1" descr="suprapunereFaraGrid_zoo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1" t="5386" r="16821" b="8463"/>
          <a:stretch/>
        </p:blipFill>
        <p:spPr>
          <a:xfrm>
            <a:off x="-191911" y="968031"/>
            <a:ext cx="9673757" cy="629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0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72" y="1986752"/>
            <a:ext cx="8229600" cy="2918412"/>
          </a:xfrm>
        </p:spPr>
        <p:txBody>
          <a:bodyPr>
            <a:normAutofit/>
          </a:bodyPr>
          <a:lstStyle/>
          <a:p>
            <a:r>
              <a:rPr lang="en-US" dirty="0" err="1"/>
              <a:t>Filtrarea</a:t>
            </a:r>
            <a:r>
              <a:rPr lang="en-US" dirty="0"/>
              <a:t> </a:t>
            </a:r>
            <a:r>
              <a:rPr lang="en-US" dirty="0" err="1"/>
              <a:t>imaginilor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41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Exemple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filtrare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51228" b="13190"/>
          <a:stretch>
            <a:fillRect/>
          </a:stretch>
        </p:blipFill>
        <p:spPr bwMode="auto">
          <a:xfrm>
            <a:off x="3671898" y="3596060"/>
            <a:ext cx="2268254" cy="2254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r="50742" b="16512"/>
          <a:stretch>
            <a:fillRect/>
          </a:stretch>
        </p:blipFill>
        <p:spPr bwMode="auto">
          <a:xfrm>
            <a:off x="3419872" y="1592796"/>
            <a:ext cx="2268252" cy="214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2" descr="blurred_sigma1.jpg"/>
          <p:cNvPicPr>
            <a:picLocks noChangeAspect="1"/>
          </p:cNvPicPr>
          <p:nvPr/>
        </p:nvPicPr>
        <p:blipFill>
          <a:blip r:embed="rId3" cstate="print"/>
          <a:srcRect l="12660" t="6389" r="12981" b="12152"/>
          <a:stretch>
            <a:fillRect/>
          </a:stretch>
        </p:blipFill>
        <p:spPr bwMode="auto">
          <a:xfrm>
            <a:off x="899592" y="1822101"/>
            <a:ext cx="2527300" cy="186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5" descr="blurred_sigma10.jpg"/>
          <p:cNvPicPr>
            <a:picLocks noChangeAspect="1"/>
          </p:cNvPicPr>
          <p:nvPr/>
        </p:nvPicPr>
        <p:blipFill>
          <a:blip r:embed="rId4" cstate="print"/>
          <a:srcRect l="11816" t="4791" r="12981" b="12152"/>
          <a:stretch>
            <a:fillRect/>
          </a:stretch>
        </p:blipFill>
        <p:spPr bwMode="auto">
          <a:xfrm>
            <a:off x="863588" y="3834606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31540" y="5734997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/>
              <a:t>Filtru</a:t>
            </a:r>
            <a:r>
              <a:rPr lang="en-US" b="0" dirty="0"/>
              <a:t> de </a:t>
            </a:r>
            <a:r>
              <a:rPr lang="en-US" b="0" dirty="0" err="1"/>
              <a:t>blurare</a:t>
            </a:r>
            <a:r>
              <a:rPr lang="en-US" b="0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91880" y="5759968"/>
            <a:ext cx="241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/>
              <a:t>Filtru</a:t>
            </a:r>
            <a:r>
              <a:rPr lang="en-US" b="0" dirty="0"/>
              <a:t> de </a:t>
            </a:r>
            <a:r>
              <a:rPr lang="en-US" b="0" dirty="0" err="1"/>
              <a:t>accentuare</a:t>
            </a:r>
            <a:endParaRPr lang="en-US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5724128" y="5734997"/>
            <a:ext cx="27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/>
              <a:t>Filtru</a:t>
            </a:r>
            <a:r>
              <a:rPr lang="en-US" b="0" dirty="0"/>
              <a:t> </a:t>
            </a:r>
            <a:r>
              <a:rPr lang="en-US" b="0" dirty="0" err="1"/>
              <a:t>pentru</a:t>
            </a:r>
            <a:r>
              <a:rPr lang="en-US" b="0" dirty="0"/>
              <a:t> </a:t>
            </a:r>
            <a:r>
              <a:rPr lang="en-US" b="0" dirty="0" err="1"/>
              <a:t>eliminarea</a:t>
            </a:r>
            <a:r>
              <a:rPr lang="en-US" b="0" dirty="0"/>
              <a:t> /</a:t>
            </a:r>
          </a:p>
          <a:p>
            <a:pPr algn="ctr"/>
            <a:r>
              <a:rPr lang="en-US" b="0" dirty="0" err="1"/>
              <a:t>reducerea</a:t>
            </a:r>
            <a:r>
              <a:rPr lang="en-US" b="0" dirty="0"/>
              <a:t> </a:t>
            </a:r>
            <a:r>
              <a:rPr lang="en-US" b="0" dirty="0" err="1"/>
              <a:t>zgomotului</a:t>
            </a:r>
            <a:endParaRPr lang="en-US" b="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l="10765" t="8824" r="48543" b="40485"/>
          <a:stretch/>
        </p:blipFill>
        <p:spPr bwMode="auto">
          <a:xfrm>
            <a:off x="5940152" y="1844824"/>
            <a:ext cx="1894942" cy="1834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l="51512" t="8824" b="40485"/>
          <a:stretch/>
        </p:blipFill>
        <p:spPr bwMode="auto">
          <a:xfrm>
            <a:off x="5976156" y="3854385"/>
            <a:ext cx="2268252" cy="184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4767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Applicație</a:t>
            </a:r>
            <a:r>
              <a:rPr lang="en-US" dirty="0"/>
              <a:t>: </a:t>
            </a:r>
            <a:r>
              <a:rPr lang="en-US" dirty="0" err="1"/>
              <a:t>Imagini</a:t>
            </a:r>
            <a:r>
              <a:rPr lang="en-US" dirty="0"/>
              <a:t> </a:t>
            </a:r>
            <a:r>
              <a:rPr lang="en-US" dirty="0" err="1"/>
              <a:t>hibrid</a:t>
            </a:r>
            <a:endParaRPr lang="en-US" dirty="0"/>
          </a:p>
        </p:txBody>
      </p:sp>
      <p:pic>
        <p:nvPicPr>
          <p:cNvPr id="3" name="MarylinEinstei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528" y="260648"/>
            <a:ext cx="8604448" cy="64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1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6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noise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3600" y="1412168"/>
            <a:ext cx="2628900" cy="26289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15" name="Picture 14" descr="noise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8088" y="1412168"/>
            <a:ext cx="2628900" cy="26289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</p:pic>
      <p:grpSp>
        <p:nvGrpSpPr>
          <p:cNvPr id="19" name="Group 18"/>
          <p:cNvGrpSpPr/>
          <p:nvPr/>
        </p:nvGrpSpPr>
        <p:grpSpPr>
          <a:xfrm>
            <a:off x="3707904" y="1304764"/>
            <a:ext cx="5253534" cy="2736304"/>
            <a:chOff x="3707904" y="1304764"/>
            <a:chExt cx="5253534" cy="2736304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5441" r="6235"/>
            <a:stretch>
              <a:fillRect/>
            </a:stretch>
          </p:blipFill>
          <p:spPr bwMode="auto">
            <a:xfrm>
              <a:off x="3732213" y="1566863"/>
              <a:ext cx="5229225" cy="2352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3324346" y="2516415"/>
              <a:ext cx="1044116" cy="27699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intensitate</a:t>
              </a:r>
              <a:endParaRPr 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88024" y="1304764"/>
              <a:ext cx="3096344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Zgomotul</a:t>
              </a:r>
              <a:r>
                <a:rPr lang="en-US" sz="1200" dirty="0"/>
                <a:t> </a:t>
              </a:r>
              <a:r>
                <a:rPr lang="en-US" sz="1200" dirty="0" err="1"/>
                <a:t>pentru</a:t>
              </a:r>
              <a:r>
                <a:rPr lang="en-US" sz="1200" dirty="0"/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pixelii</a:t>
              </a:r>
              <a:r>
                <a:rPr lang="en-US" sz="1200" dirty="0">
                  <a:solidFill>
                    <a:srgbClr val="FF0000"/>
                  </a:solidFill>
                </a:rPr>
                <a:t> de </a:t>
              </a:r>
              <a:r>
                <a:rPr lang="en-US" sz="1200" dirty="0" err="1">
                  <a:solidFill>
                    <a:srgbClr val="FF0000"/>
                  </a:solidFill>
                </a:rPr>
                <a:t>pe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linia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200" dirty="0" err="1">
                  <a:solidFill>
                    <a:srgbClr val="FF0000"/>
                  </a:solidFill>
                </a:rPr>
                <a:t>roşie</a:t>
              </a:r>
              <a:r>
                <a:rPr lang="en-US" sz="1200" dirty="0"/>
                <a:t> </a:t>
              </a:r>
              <a:r>
                <a:rPr lang="en-US" sz="1200" dirty="0" err="1"/>
                <a:t>în</a:t>
              </a:r>
              <a:r>
                <a:rPr lang="en-US" sz="1200" dirty="0"/>
                <a:t> </a:t>
              </a:r>
              <a:r>
                <a:rPr lang="en-US" sz="1200" dirty="0" err="1"/>
                <a:t>imaginile</a:t>
              </a:r>
              <a:r>
                <a:rPr lang="en-US" sz="1200" dirty="0"/>
                <a:t> din </a:t>
              </a:r>
              <a:r>
                <a:rPr lang="en-US" sz="1200" dirty="0" err="1"/>
                <a:t>stânga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36096" y="3753036"/>
              <a:ext cx="1872208" cy="2880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coloana</a:t>
              </a:r>
              <a:endParaRPr lang="en-US" sz="1200" dirty="0"/>
            </a:p>
          </p:txBody>
        </p:sp>
      </p:grpSp>
      <p:pic>
        <p:nvPicPr>
          <p:cNvPr id="79874" name="Picture 3" descr="im1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8000" y="15398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9875" name="Picture 4" descr="im2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7225" y="1689100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9876" name="Picture 5" descr="im3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6450" y="1838325"/>
            <a:ext cx="1935163" cy="14525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9877" name="Picture 6" descr="im4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57263" y="1989138"/>
            <a:ext cx="1935162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9878" name="Picture 7" descr="im5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06488" y="2138363"/>
            <a:ext cx="1935162" cy="14525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9879" name="Title 9"/>
          <p:cNvSpPr>
            <a:spLocks noGrp="1"/>
          </p:cNvSpPr>
          <p:nvPr>
            <p:ph type="title"/>
          </p:nvPr>
        </p:nvSpPr>
        <p:spPr>
          <a:xfrm>
            <a:off x="665162" y="0"/>
            <a:ext cx="8155309" cy="1143000"/>
          </a:xfrm>
        </p:spPr>
        <p:txBody>
          <a:bodyPr/>
          <a:lstStyle/>
          <a:p>
            <a:r>
              <a:rPr lang="en-US" dirty="0" err="1"/>
              <a:t>Motivație</a:t>
            </a:r>
            <a:r>
              <a:rPr lang="en-US" dirty="0"/>
              <a:t>: </a:t>
            </a:r>
            <a:r>
              <a:rPr lang="en-US" dirty="0" err="1"/>
              <a:t>reducerea</a:t>
            </a:r>
            <a:r>
              <a:rPr lang="en-US" dirty="0"/>
              <a:t> de </a:t>
            </a:r>
            <a:r>
              <a:rPr lang="en-US" dirty="0" err="1"/>
              <a:t>zgomot</a:t>
            </a:r>
            <a:endParaRPr lang="en-US" dirty="0"/>
          </a:p>
        </p:txBody>
      </p:sp>
      <p:sp>
        <p:nvSpPr>
          <p:cNvPr id="79880" name="Content Placeholder 12"/>
          <p:cNvSpPr>
            <a:spLocks noGrp="1"/>
          </p:cNvSpPr>
          <p:nvPr>
            <p:ph idx="1"/>
          </p:nvPr>
        </p:nvSpPr>
        <p:spPr>
          <a:xfrm>
            <a:off x="376622" y="4185083"/>
            <a:ext cx="8767378" cy="2248861"/>
          </a:xfrm>
        </p:spPr>
        <p:txBody>
          <a:bodyPr>
            <a:normAutofit/>
          </a:bodyPr>
          <a:lstStyle/>
          <a:p>
            <a:r>
              <a:rPr lang="en-US" sz="2400" dirty="0" err="1"/>
              <a:t>Imperfecțiuni</a:t>
            </a:r>
            <a:r>
              <a:rPr lang="en-US" sz="2400" dirty="0"/>
              <a:t> </a:t>
            </a:r>
            <a:r>
              <a:rPr lang="en-US" sz="2400" dirty="0" err="1"/>
              <a:t>tehnologice</a:t>
            </a:r>
            <a:r>
              <a:rPr lang="en-US" sz="2400" dirty="0"/>
              <a:t> ale </a:t>
            </a:r>
            <a:r>
              <a:rPr lang="en-US" sz="2400" dirty="0" err="1"/>
              <a:t>senzorilor</a:t>
            </a:r>
            <a:r>
              <a:rPr lang="en-US" sz="2400" dirty="0"/>
              <a:t> de imagine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/>
              <a:t>Imagini</a:t>
            </a:r>
            <a:r>
              <a:rPr lang="en-US" sz="2400" dirty="0"/>
              <a:t> multiple ale </a:t>
            </a:r>
            <a:r>
              <a:rPr lang="en-US" sz="2400" b="1" dirty="0" err="1"/>
              <a:t>aceleaşi</a:t>
            </a:r>
            <a:r>
              <a:rPr lang="en-US" sz="2400" b="1" dirty="0"/>
              <a:t> scene </a:t>
            </a:r>
            <a:r>
              <a:rPr lang="en-US" sz="2400" b="1" dirty="0" err="1"/>
              <a:t>statice</a:t>
            </a:r>
            <a:r>
              <a:rPr lang="en-US" sz="2400" dirty="0"/>
              <a:t> nu </a:t>
            </a:r>
            <a:r>
              <a:rPr lang="en-US" sz="2400" dirty="0" err="1"/>
              <a:t>vor</a:t>
            </a:r>
            <a:r>
              <a:rPr lang="en-US" sz="2400" dirty="0"/>
              <a:t> fi </a:t>
            </a:r>
            <a:r>
              <a:rPr lang="en-US" sz="2400" dirty="0" err="1"/>
              <a:t>identice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103313" y="2151063"/>
            <a:ext cx="255587" cy="25558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9885" name="Picture 8" descr="im6.jp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57300" y="22891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249363" y="2297113"/>
            <a:ext cx="255587" cy="25558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619672" y="4761148"/>
            <a:ext cx="5328592" cy="945396"/>
            <a:chOff x="1619672" y="4761148"/>
            <a:chExt cx="5328592" cy="945396"/>
          </a:xfrm>
        </p:grpSpPr>
        <p:pic>
          <p:nvPicPr>
            <p:cNvPr id="2" name="Picture 1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460" y="4761148"/>
              <a:ext cx="5003800" cy="5588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580112" y="5337212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err="1"/>
                <a:t>zgomot</a:t>
              </a:r>
              <a:endParaRPr lang="en-US" b="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63888" y="5337212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/>
                <a:t>imagine </a:t>
              </a:r>
              <a:r>
                <a:rPr lang="en-US" b="0" dirty="0" err="1"/>
                <a:t>ideală</a:t>
              </a:r>
              <a:endParaRPr lang="en-US" b="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19672" y="5337212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/>
                <a:t>imagine </a:t>
              </a:r>
              <a:r>
                <a:rPr lang="en-US" b="0" dirty="0" err="1"/>
                <a:t>obținută</a:t>
              </a:r>
              <a:endParaRPr lang="en-US" b="0" dirty="0"/>
            </a:p>
          </p:txBody>
        </p:sp>
      </p:grp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  <p:grpSp>
        <p:nvGrpSpPr>
          <p:cNvPr id="9" name="Group 8"/>
          <p:cNvGrpSpPr/>
          <p:nvPr/>
        </p:nvGrpSpPr>
        <p:grpSpPr>
          <a:xfrm>
            <a:off x="503548" y="1916832"/>
            <a:ext cx="2700300" cy="792088"/>
            <a:chOff x="503548" y="1916832"/>
            <a:chExt cx="2700300" cy="792088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1223628" y="2708920"/>
              <a:ext cx="198022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503548" y="1916832"/>
              <a:ext cx="144016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655948" y="2069232"/>
              <a:ext cx="144016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808348" y="2221632"/>
              <a:ext cx="144016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960748" y="2374032"/>
              <a:ext cx="144016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113148" y="2526432"/>
              <a:ext cx="144016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3837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6" grpId="0" animBg="1"/>
      <p:bldP spid="16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zgomot</a:t>
            </a:r>
            <a:endParaRPr lang="en-US" dirty="0"/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>
          <a:xfrm>
            <a:off x="395536" y="1384300"/>
            <a:ext cx="3907854" cy="4600984"/>
          </a:xfrm>
        </p:spPr>
        <p:txBody>
          <a:bodyPr/>
          <a:lstStyle/>
          <a:p>
            <a:pPr marL="341313" lvl="1" indent="-341313">
              <a:spcAft>
                <a:spcPts val="1200"/>
              </a:spcAft>
            </a:pPr>
            <a:r>
              <a:rPr lang="en-US" sz="2000" b="1" dirty="0" err="1">
                <a:cs typeface="Arial" pitchFamily="34" charset="0"/>
              </a:rPr>
              <a:t>zgomot</a:t>
            </a:r>
            <a:r>
              <a:rPr lang="en-US" sz="2000" b="1" dirty="0">
                <a:cs typeface="Arial" pitchFamily="34" charset="0"/>
              </a:rPr>
              <a:t> “salt and pepper” </a:t>
            </a:r>
            <a:r>
              <a:rPr lang="en-US" sz="2000" dirty="0">
                <a:cs typeface="Arial" pitchFamily="34" charset="0"/>
              </a:rPr>
              <a:t>: </a:t>
            </a:r>
            <a:r>
              <a:rPr lang="en-US" sz="2000" dirty="0" err="1">
                <a:cs typeface="Arial" pitchFamily="34" charset="0"/>
              </a:rPr>
              <a:t>pixeli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aleatori</a:t>
            </a:r>
            <a:r>
              <a:rPr lang="en-US" sz="2000" dirty="0">
                <a:cs typeface="Arial" pitchFamily="34" charset="0"/>
              </a:rPr>
              <a:t> cu </a:t>
            </a:r>
            <a:r>
              <a:rPr lang="en-US" sz="2000" dirty="0" err="1">
                <a:cs typeface="Arial" pitchFamily="34" charset="0"/>
              </a:rPr>
              <a:t>intensitate</a:t>
            </a:r>
            <a:r>
              <a:rPr lang="en-US" sz="2000" dirty="0">
                <a:cs typeface="Arial" pitchFamily="34" charset="0"/>
              </a:rPr>
              <a:t> 0 (</a:t>
            </a:r>
            <a:r>
              <a:rPr lang="en-US" sz="2000" dirty="0" err="1">
                <a:cs typeface="Arial" pitchFamily="34" charset="0"/>
              </a:rPr>
              <a:t>negru</a:t>
            </a:r>
            <a:r>
              <a:rPr lang="en-US" sz="2000" dirty="0">
                <a:cs typeface="Arial" pitchFamily="34" charset="0"/>
              </a:rPr>
              <a:t>) </a:t>
            </a:r>
            <a:r>
              <a:rPr lang="en-US" sz="2000" dirty="0" err="1">
                <a:cs typeface="Arial" pitchFamily="34" charset="0"/>
              </a:rPr>
              <a:t>sau</a:t>
            </a:r>
            <a:r>
              <a:rPr lang="en-US" sz="2000" dirty="0">
                <a:cs typeface="Arial" pitchFamily="34" charset="0"/>
              </a:rPr>
              <a:t> 255 (</a:t>
            </a:r>
            <a:r>
              <a:rPr lang="en-US" sz="2000" dirty="0" err="1">
                <a:cs typeface="Arial" pitchFamily="34" charset="0"/>
              </a:rPr>
              <a:t>alb</a:t>
            </a:r>
            <a:r>
              <a:rPr lang="en-US" sz="2000" dirty="0">
                <a:cs typeface="Arial" pitchFamily="34" charset="0"/>
              </a:rPr>
              <a:t>)</a:t>
            </a:r>
          </a:p>
          <a:p>
            <a:pPr marL="0" lvl="1" indent="0">
              <a:spcAft>
                <a:spcPts val="1200"/>
              </a:spcAft>
              <a:buNone/>
            </a:pPr>
            <a:endParaRPr lang="en-US" sz="2000" dirty="0">
              <a:cs typeface="Arial" pitchFamily="34" charset="0"/>
            </a:endParaRPr>
          </a:p>
          <a:p>
            <a:pPr marL="341313" lvl="1" indent="-341313">
              <a:spcAft>
                <a:spcPts val="1200"/>
              </a:spcAft>
            </a:pPr>
            <a:r>
              <a:rPr lang="en-US" sz="2000" b="1" dirty="0" err="1">
                <a:cs typeface="Arial" pitchFamily="34" charset="0"/>
              </a:rPr>
              <a:t>zgomot</a:t>
            </a:r>
            <a:r>
              <a:rPr lang="en-US" sz="2000" b="1" dirty="0">
                <a:cs typeface="Arial" pitchFamily="34" charset="0"/>
              </a:rPr>
              <a:t> “</a:t>
            </a:r>
            <a:r>
              <a:rPr lang="en-US" sz="2000" b="1" dirty="0" err="1">
                <a:cs typeface="Arial" pitchFamily="34" charset="0"/>
              </a:rPr>
              <a:t>impuls</a:t>
            </a:r>
            <a:r>
              <a:rPr lang="en-US" sz="2000" b="1" dirty="0">
                <a:cs typeface="Arial" pitchFamily="34" charset="0"/>
              </a:rPr>
              <a:t>”: </a:t>
            </a:r>
            <a:r>
              <a:rPr lang="en-US" sz="2000" dirty="0">
                <a:cs typeface="Arial" pitchFamily="34" charset="0"/>
              </a:rPr>
              <a:t>          </a:t>
            </a:r>
            <a:r>
              <a:rPr lang="en-US" sz="2000" dirty="0" err="1">
                <a:cs typeface="Arial" pitchFamily="34" charset="0"/>
              </a:rPr>
              <a:t>pixeli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aleatori</a:t>
            </a:r>
            <a:r>
              <a:rPr lang="en-US" sz="2000" dirty="0">
                <a:cs typeface="Arial" pitchFamily="34" charset="0"/>
              </a:rPr>
              <a:t> cu </a:t>
            </a:r>
            <a:r>
              <a:rPr lang="en-US" sz="2000" dirty="0" err="1">
                <a:cs typeface="Arial" pitchFamily="34" charset="0"/>
              </a:rPr>
              <a:t>intensitate</a:t>
            </a:r>
            <a:r>
              <a:rPr lang="en-US" sz="2000" dirty="0">
                <a:cs typeface="Arial" pitchFamily="34" charset="0"/>
              </a:rPr>
              <a:t> 255 (</a:t>
            </a:r>
            <a:r>
              <a:rPr lang="en-US" sz="2000" dirty="0" err="1">
                <a:cs typeface="Arial" pitchFamily="34" charset="0"/>
              </a:rPr>
              <a:t>alb</a:t>
            </a:r>
            <a:r>
              <a:rPr lang="en-US" sz="2000" dirty="0">
                <a:cs typeface="Arial" pitchFamily="34" charset="0"/>
              </a:rPr>
              <a:t>)</a:t>
            </a:r>
          </a:p>
          <a:p>
            <a:pPr marL="341313" lvl="1" indent="-341313">
              <a:spcAft>
                <a:spcPts val="1200"/>
              </a:spcAft>
            </a:pPr>
            <a:endParaRPr lang="en-US" sz="2000" dirty="0">
              <a:cs typeface="Arial" pitchFamily="34" charset="0"/>
            </a:endParaRPr>
          </a:p>
          <a:p>
            <a:pPr marL="341313" lvl="1" indent="-341313">
              <a:spcAft>
                <a:spcPts val="1200"/>
              </a:spcAft>
            </a:pPr>
            <a:r>
              <a:rPr lang="en-US" sz="2000" b="1" dirty="0" err="1">
                <a:cs typeface="Arial" pitchFamily="34" charset="0"/>
              </a:rPr>
              <a:t>zgomot</a:t>
            </a:r>
            <a:r>
              <a:rPr lang="en-US" sz="2000" b="1" dirty="0">
                <a:cs typeface="Arial" pitchFamily="34" charset="0"/>
              </a:rPr>
              <a:t> “normal” </a:t>
            </a:r>
            <a:r>
              <a:rPr lang="en-US" sz="2000" dirty="0">
                <a:cs typeface="Arial" pitchFamily="34" charset="0"/>
              </a:rPr>
              <a:t>:           </a:t>
            </a:r>
            <a:r>
              <a:rPr lang="en-US" sz="2000" dirty="0" err="1">
                <a:cs typeface="Arial" pitchFamily="34" charset="0"/>
              </a:rPr>
              <a:t>fiecare</a:t>
            </a:r>
            <a:r>
              <a:rPr lang="en-US" sz="2000" dirty="0">
                <a:cs typeface="Arial" pitchFamily="34" charset="0"/>
              </a:rPr>
              <a:t> pixel </a:t>
            </a:r>
            <a:r>
              <a:rPr lang="en-US" sz="2000" dirty="0" err="1">
                <a:cs typeface="Arial" pitchFamily="34" charset="0"/>
              </a:rPr>
              <a:t>conține</a:t>
            </a:r>
            <a:r>
              <a:rPr lang="en-US" sz="2000" dirty="0">
                <a:cs typeface="Arial" pitchFamily="34" charset="0"/>
              </a:rPr>
              <a:t> un </a:t>
            </a:r>
            <a:r>
              <a:rPr lang="en-US" sz="2000" dirty="0" err="1">
                <a:cs typeface="Arial" pitchFamily="34" charset="0"/>
              </a:rPr>
              <a:t>zgomot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ce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urmează</a:t>
            </a:r>
            <a:r>
              <a:rPr lang="en-US" sz="2000" dirty="0">
                <a:cs typeface="Arial" pitchFamily="34" charset="0"/>
              </a:rPr>
              <a:t> o </a:t>
            </a:r>
            <a:r>
              <a:rPr lang="en-US" sz="2000" dirty="0" err="1">
                <a:cs typeface="Arial" pitchFamily="34" charset="0"/>
              </a:rPr>
              <a:t>distribuție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normală</a:t>
            </a:r>
            <a:r>
              <a:rPr lang="en-US" sz="2000" dirty="0">
                <a:cs typeface="Arial" pitchFamily="34" charset="0"/>
              </a:rPr>
              <a:t> </a:t>
            </a:r>
            <a:endParaRPr lang="en-US" sz="2000" b="1" dirty="0">
              <a:cs typeface="Arial" pitchFamily="34" charset="0"/>
            </a:endParaRPr>
          </a:p>
          <a:p>
            <a:pPr marL="341313" lvl="1" indent="-341313">
              <a:spcAft>
                <a:spcPts val="1200"/>
              </a:spcAft>
            </a:pPr>
            <a:endParaRPr lang="en-US" sz="2000" dirty="0">
              <a:cs typeface="Arial" pitchFamily="34" charset="0"/>
            </a:endParaRPr>
          </a:p>
          <a:p>
            <a:pPr marL="341313" indent="-341313"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4247964" y="3501008"/>
            <a:ext cx="21602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imagine </a:t>
            </a:r>
            <a:r>
              <a:rPr lang="en-US" dirty="0" err="1"/>
              <a:t>originală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8204" y="3501008"/>
            <a:ext cx="21602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“salt and pepper”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1960" y="6201308"/>
            <a:ext cx="21602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impuls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72200" y="6237312"/>
            <a:ext cx="21602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Steve Seitz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9512" y="1340768"/>
            <a:ext cx="392443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38336" y="2851772"/>
            <a:ext cx="392443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7160" y="4475696"/>
            <a:ext cx="392443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cameraman_cle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48" y="1196752"/>
            <a:ext cx="2268252" cy="2268252"/>
          </a:xfrm>
          <a:prstGeom prst="rect">
            <a:avLst/>
          </a:prstGeom>
        </p:spPr>
      </p:pic>
      <p:pic>
        <p:nvPicPr>
          <p:cNvPr id="6" name="Picture 5" descr="cameraman_salt_and_pepp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196752"/>
            <a:ext cx="2268252" cy="2268252"/>
          </a:xfrm>
          <a:prstGeom prst="rect">
            <a:avLst/>
          </a:prstGeom>
        </p:spPr>
      </p:pic>
      <p:pic>
        <p:nvPicPr>
          <p:cNvPr id="17" name="Picture 16" descr="cameraman_impul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48" y="4005064"/>
            <a:ext cx="2268252" cy="2268252"/>
          </a:xfrm>
          <a:prstGeom prst="rect">
            <a:avLst/>
          </a:prstGeom>
        </p:spPr>
      </p:pic>
      <p:pic>
        <p:nvPicPr>
          <p:cNvPr id="18" name="Picture 17" descr="cameraman_gaussia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005064"/>
            <a:ext cx="2268252" cy="226825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408204" y="908720"/>
            <a:ext cx="2484276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444208" y="3933056"/>
            <a:ext cx="2484276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59932" y="3897052"/>
            <a:ext cx="2484276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49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5" grpId="0" animBg="1"/>
      <p:bldP spid="26" grpId="0" animBg="1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Distributia</a:t>
            </a:r>
            <a:r>
              <a:rPr lang="en-US" dirty="0"/>
              <a:t> </a:t>
            </a:r>
            <a:r>
              <a:rPr lang="en-US" dirty="0" err="1"/>
              <a:t>normală</a:t>
            </a:r>
            <a:r>
              <a:rPr lang="en-US" dirty="0"/>
              <a:t> 1D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clopotul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Gauss)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252527" y="326543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252527" y="3387676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2252527" y="3508326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2252527" y="3630563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2252527" y="3751213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2252527" y="3873451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2252527" y="3994101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252527" y="411633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2252527" y="423698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2252527" y="4357638"/>
            <a:ext cx="1587" cy="0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5270364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4970327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4668702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4368664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4068627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3768589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3468552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3168514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>
            <a:off x="2866889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>
            <a:off x="2566852" y="4486226"/>
            <a:ext cx="0" cy="158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2139814" y="3781376"/>
            <a:ext cx="92075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3676514" y="4456063"/>
            <a:ext cx="184150" cy="9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24"/>
          <p:cNvSpPr>
            <a:spLocks noChangeShapeType="1"/>
          </p:cNvSpPr>
          <p:nvPr/>
        </p:nvSpPr>
        <p:spPr bwMode="auto">
          <a:xfrm>
            <a:off x="1909180" y="4174370"/>
            <a:ext cx="0" cy="2727"/>
          </a:xfrm>
          <a:prstGeom prst="line">
            <a:avLst/>
          </a:prstGeom>
          <a:noFill/>
          <a:ln w="12700">
            <a:solidFill>
              <a:srgbClr val="CDCDC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0" y="3252132"/>
            <a:ext cx="6042780" cy="3601738"/>
            <a:chOff x="647564" y="2420888"/>
            <a:chExt cx="6042780" cy="3601738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 flipV="1">
              <a:off x="3619364" y="4321818"/>
              <a:ext cx="755887" cy="407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1180964" y="3030488"/>
              <a:ext cx="5029200" cy="2438400"/>
            </a:xfrm>
            <a:custGeom>
              <a:avLst/>
              <a:gdLst>
                <a:gd name="T0" fmla="*/ 0 w 1893"/>
                <a:gd name="T1" fmla="*/ 0 h 765"/>
                <a:gd name="T2" fmla="*/ 0 w 1893"/>
                <a:gd name="T3" fmla="*/ 764 h 765"/>
                <a:gd name="T4" fmla="*/ 1892 w 1893"/>
                <a:gd name="T5" fmla="*/ 764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93" h="765">
                  <a:moveTo>
                    <a:pt x="0" y="0"/>
                  </a:moveTo>
                  <a:lnTo>
                    <a:pt x="0" y="764"/>
                  </a:lnTo>
                  <a:lnTo>
                    <a:pt x="1892" y="764"/>
                  </a:lnTo>
                </a:path>
              </a:pathLst>
            </a:custGeom>
            <a:noFill/>
            <a:ln w="254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6336432" y="5468888"/>
              <a:ext cx="353912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647564" y="2420888"/>
              <a:ext cx="661388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Arial" charset="0"/>
                </a:rPr>
                <a:t>f</a:t>
              </a:r>
              <a:r>
                <a:rPr lang="en-US" sz="2400" b="1" dirty="0">
                  <a:solidFill>
                    <a:srgbClr val="0000FF"/>
                  </a:solidFill>
                  <a:latin typeface="Arial" charset="0"/>
                </a:rPr>
                <a:t>(x)</a:t>
              </a: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3619364" y="3487688"/>
              <a:ext cx="2438400" cy="1905000"/>
            </a:xfrm>
            <a:custGeom>
              <a:avLst/>
              <a:gdLst>
                <a:gd name="T0" fmla="*/ 900 w 901"/>
                <a:gd name="T1" fmla="*/ 720 h 721"/>
                <a:gd name="T2" fmla="*/ 805 w 901"/>
                <a:gd name="T3" fmla="*/ 712 h 721"/>
                <a:gd name="T4" fmla="*/ 758 w 901"/>
                <a:gd name="T5" fmla="*/ 704 h 721"/>
                <a:gd name="T6" fmla="*/ 711 w 901"/>
                <a:gd name="T7" fmla="*/ 691 h 721"/>
                <a:gd name="T8" fmla="*/ 663 w 901"/>
                <a:gd name="T9" fmla="*/ 675 h 721"/>
                <a:gd name="T10" fmla="*/ 615 w 901"/>
                <a:gd name="T11" fmla="*/ 653 h 721"/>
                <a:gd name="T12" fmla="*/ 568 w 901"/>
                <a:gd name="T13" fmla="*/ 623 h 721"/>
                <a:gd name="T14" fmla="*/ 473 w 901"/>
                <a:gd name="T15" fmla="*/ 540 h 721"/>
                <a:gd name="T16" fmla="*/ 378 w 901"/>
                <a:gd name="T17" fmla="*/ 422 h 721"/>
                <a:gd name="T18" fmla="*/ 284 w 901"/>
                <a:gd name="T19" fmla="*/ 281 h 721"/>
                <a:gd name="T20" fmla="*/ 236 w 901"/>
                <a:gd name="T21" fmla="*/ 209 h 721"/>
                <a:gd name="T22" fmla="*/ 189 w 901"/>
                <a:gd name="T23" fmla="*/ 142 h 721"/>
                <a:gd name="T24" fmla="*/ 142 w 901"/>
                <a:gd name="T25" fmla="*/ 83 h 721"/>
                <a:gd name="T26" fmla="*/ 94 w 901"/>
                <a:gd name="T27" fmla="*/ 38 h 721"/>
                <a:gd name="T28" fmla="*/ 47 w 901"/>
                <a:gd name="T29" fmla="*/ 9 h 721"/>
                <a:gd name="T30" fmla="*/ 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900" y="720"/>
                  </a:moveTo>
                  <a:lnTo>
                    <a:pt x="805" y="712"/>
                  </a:lnTo>
                  <a:lnTo>
                    <a:pt x="758" y="704"/>
                  </a:lnTo>
                  <a:lnTo>
                    <a:pt x="711" y="691"/>
                  </a:lnTo>
                  <a:lnTo>
                    <a:pt x="663" y="675"/>
                  </a:lnTo>
                  <a:lnTo>
                    <a:pt x="615" y="653"/>
                  </a:lnTo>
                  <a:lnTo>
                    <a:pt x="568" y="623"/>
                  </a:lnTo>
                  <a:lnTo>
                    <a:pt x="473" y="540"/>
                  </a:lnTo>
                  <a:lnTo>
                    <a:pt x="378" y="422"/>
                  </a:lnTo>
                  <a:lnTo>
                    <a:pt x="284" y="281"/>
                  </a:lnTo>
                  <a:lnTo>
                    <a:pt x="236" y="209"/>
                  </a:lnTo>
                  <a:lnTo>
                    <a:pt x="189" y="142"/>
                  </a:lnTo>
                  <a:lnTo>
                    <a:pt x="142" y="83"/>
                  </a:lnTo>
                  <a:lnTo>
                    <a:pt x="94" y="38"/>
                  </a:lnTo>
                  <a:lnTo>
                    <a:pt x="47" y="9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1257164" y="3487688"/>
              <a:ext cx="2344738" cy="1905000"/>
            </a:xfrm>
            <a:custGeom>
              <a:avLst/>
              <a:gdLst>
                <a:gd name="T0" fmla="*/ 0 w 901"/>
                <a:gd name="T1" fmla="*/ 720 h 721"/>
                <a:gd name="T2" fmla="*/ 95 w 901"/>
                <a:gd name="T3" fmla="*/ 712 h 721"/>
                <a:gd name="T4" fmla="*/ 142 w 901"/>
                <a:gd name="T5" fmla="*/ 704 h 721"/>
                <a:gd name="T6" fmla="*/ 189 w 901"/>
                <a:gd name="T7" fmla="*/ 691 h 721"/>
                <a:gd name="T8" fmla="*/ 237 w 901"/>
                <a:gd name="T9" fmla="*/ 675 h 721"/>
                <a:gd name="T10" fmla="*/ 284 w 901"/>
                <a:gd name="T11" fmla="*/ 653 h 721"/>
                <a:gd name="T12" fmla="*/ 331 w 901"/>
                <a:gd name="T13" fmla="*/ 623 h 721"/>
                <a:gd name="T14" fmla="*/ 426 w 901"/>
                <a:gd name="T15" fmla="*/ 540 h 721"/>
                <a:gd name="T16" fmla="*/ 521 w 901"/>
                <a:gd name="T17" fmla="*/ 422 h 721"/>
                <a:gd name="T18" fmla="*/ 616 w 901"/>
                <a:gd name="T19" fmla="*/ 281 h 721"/>
                <a:gd name="T20" fmla="*/ 663 w 901"/>
                <a:gd name="T21" fmla="*/ 209 h 721"/>
                <a:gd name="T22" fmla="*/ 710 w 901"/>
                <a:gd name="T23" fmla="*/ 142 h 721"/>
                <a:gd name="T24" fmla="*/ 757 w 901"/>
                <a:gd name="T25" fmla="*/ 83 h 721"/>
                <a:gd name="T26" fmla="*/ 805 w 901"/>
                <a:gd name="T27" fmla="*/ 38 h 721"/>
                <a:gd name="T28" fmla="*/ 852 w 901"/>
                <a:gd name="T29" fmla="*/ 9 h 721"/>
                <a:gd name="T30" fmla="*/ 90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0" y="720"/>
                  </a:moveTo>
                  <a:lnTo>
                    <a:pt x="95" y="712"/>
                  </a:lnTo>
                  <a:lnTo>
                    <a:pt x="142" y="704"/>
                  </a:lnTo>
                  <a:lnTo>
                    <a:pt x="189" y="691"/>
                  </a:lnTo>
                  <a:lnTo>
                    <a:pt x="237" y="675"/>
                  </a:lnTo>
                  <a:lnTo>
                    <a:pt x="284" y="653"/>
                  </a:lnTo>
                  <a:lnTo>
                    <a:pt x="331" y="623"/>
                  </a:lnTo>
                  <a:lnTo>
                    <a:pt x="426" y="540"/>
                  </a:lnTo>
                  <a:lnTo>
                    <a:pt x="521" y="422"/>
                  </a:lnTo>
                  <a:lnTo>
                    <a:pt x="616" y="281"/>
                  </a:lnTo>
                  <a:lnTo>
                    <a:pt x="663" y="209"/>
                  </a:lnTo>
                  <a:lnTo>
                    <a:pt x="710" y="142"/>
                  </a:lnTo>
                  <a:lnTo>
                    <a:pt x="757" y="83"/>
                  </a:lnTo>
                  <a:lnTo>
                    <a:pt x="805" y="38"/>
                  </a:lnTo>
                  <a:lnTo>
                    <a:pt x="852" y="9"/>
                  </a:lnTo>
                  <a:lnTo>
                    <a:pt x="90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3619364" y="3563888"/>
              <a:ext cx="0" cy="190500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4" name="Picture 5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5553236"/>
              <a:ext cx="410716" cy="469390"/>
            </a:xfrm>
            <a:prstGeom prst="rect">
              <a:avLst/>
            </a:prstGeom>
          </p:spPr>
        </p:pic>
        <p:pic>
          <p:nvPicPr>
            <p:cNvPr id="55" name="Picture 5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7924" y="4464619"/>
              <a:ext cx="391215" cy="332533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0" y="3256262"/>
            <a:ext cx="6042780" cy="3601738"/>
            <a:chOff x="647564" y="2420888"/>
            <a:chExt cx="6042780" cy="3601738"/>
          </a:xfrm>
        </p:grpSpPr>
        <p:sp>
          <p:nvSpPr>
            <p:cNvPr id="71" name="Line 3"/>
            <p:cNvSpPr>
              <a:spLocks noChangeShapeType="1"/>
            </p:cNvSpPr>
            <p:nvPr/>
          </p:nvSpPr>
          <p:spPr bwMode="auto">
            <a:xfrm>
              <a:off x="3635896" y="4842244"/>
              <a:ext cx="900100" cy="28253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4"/>
            <p:cNvSpPr>
              <a:spLocks/>
            </p:cNvSpPr>
            <p:nvPr/>
          </p:nvSpPr>
          <p:spPr bwMode="auto">
            <a:xfrm>
              <a:off x="1180964" y="3030488"/>
              <a:ext cx="5029200" cy="2438400"/>
            </a:xfrm>
            <a:custGeom>
              <a:avLst/>
              <a:gdLst>
                <a:gd name="T0" fmla="*/ 0 w 1893"/>
                <a:gd name="T1" fmla="*/ 0 h 765"/>
                <a:gd name="T2" fmla="*/ 0 w 1893"/>
                <a:gd name="T3" fmla="*/ 764 h 765"/>
                <a:gd name="T4" fmla="*/ 1892 w 1893"/>
                <a:gd name="T5" fmla="*/ 764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93" h="765">
                  <a:moveTo>
                    <a:pt x="0" y="0"/>
                  </a:moveTo>
                  <a:lnTo>
                    <a:pt x="0" y="764"/>
                  </a:lnTo>
                  <a:lnTo>
                    <a:pt x="1892" y="764"/>
                  </a:lnTo>
                </a:path>
              </a:pathLst>
            </a:custGeom>
            <a:noFill/>
            <a:ln w="254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27"/>
            <p:cNvSpPr>
              <a:spLocks noChangeArrowheads="1"/>
            </p:cNvSpPr>
            <p:nvPr/>
          </p:nvSpPr>
          <p:spPr bwMode="auto">
            <a:xfrm>
              <a:off x="6336432" y="5468888"/>
              <a:ext cx="353912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4" name="Rectangle 28"/>
            <p:cNvSpPr>
              <a:spLocks noChangeArrowheads="1"/>
            </p:cNvSpPr>
            <p:nvPr/>
          </p:nvSpPr>
          <p:spPr bwMode="auto">
            <a:xfrm>
              <a:off x="647564" y="2420888"/>
              <a:ext cx="661388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Arial" charset="0"/>
                </a:rPr>
                <a:t>f</a:t>
              </a:r>
              <a:r>
                <a:rPr lang="en-US" sz="2400" b="1" dirty="0">
                  <a:solidFill>
                    <a:srgbClr val="0000FF"/>
                  </a:solidFill>
                  <a:latin typeface="Arial" charset="0"/>
                </a:rPr>
                <a:t>(x)</a:t>
              </a:r>
            </a:p>
          </p:txBody>
        </p:sp>
        <p:sp>
          <p:nvSpPr>
            <p:cNvPr id="75" name="Freeform 31"/>
            <p:cNvSpPr>
              <a:spLocks/>
            </p:cNvSpPr>
            <p:nvPr/>
          </p:nvSpPr>
          <p:spPr bwMode="auto">
            <a:xfrm>
              <a:off x="3619364" y="4293096"/>
              <a:ext cx="2438400" cy="1099592"/>
            </a:xfrm>
            <a:custGeom>
              <a:avLst/>
              <a:gdLst>
                <a:gd name="T0" fmla="*/ 900 w 901"/>
                <a:gd name="T1" fmla="*/ 720 h 721"/>
                <a:gd name="T2" fmla="*/ 805 w 901"/>
                <a:gd name="T3" fmla="*/ 712 h 721"/>
                <a:gd name="T4" fmla="*/ 758 w 901"/>
                <a:gd name="T5" fmla="*/ 704 h 721"/>
                <a:gd name="T6" fmla="*/ 711 w 901"/>
                <a:gd name="T7" fmla="*/ 691 h 721"/>
                <a:gd name="T8" fmla="*/ 663 w 901"/>
                <a:gd name="T9" fmla="*/ 675 h 721"/>
                <a:gd name="T10" fmla="*/ 615 w 901"/>
                <a:gd name="T11" fmla="*/ 653 h 721"/>
                <a:gd name="T12" fmla="*/ 568 w 901"/>
                <a:gd name="T13" fmla="*/ 623 h 721"/>
                <a:gd name="T14" fmla="*/ 473 w 901"/>
                <a:gd name="T15" fmla="*/ 540 h 721"/>
                <a:gd name="T16" fmla="*/ 378 w 901"/>
                <a:gd name="T17" fmla="*/ 422 h 721"/>
                <a:gd name="T18" fmla="*/ 284 w 901"/>
                <a:gd name="T19" fmla="*/ 281 h 721"/>
                <a:gd name="T20" fmla="*/ 236 w 901"/>
                <a:gd name="T21" fmla="*/ 209 h 721"/>
                <a:gd name="T22" fmla="*/ 189 w 901"/>
                <a:gd name="T23" fmla="*/ 142 h 721"/>
                <a:gd name="T24" fmla="*/ 142 w 901"/>
                <a:gd name="T25" fmla="*/ 83 h 721"/>
                <a:gd name="T26" fmla="*/ 94 w 901"/>
                <a:gd name="T27" fmla="*/ 38 h 721"/>
                <a:gd name="T28" fmla="*/ 47 w 901"/>
                <a:gd name="T29" fmla="*/ 9 h 721"/>
                <a:gd name="T30" fmla="*/ 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900" y="720"/>
                  </a:moveTo>
                  <a:lnTo>
                    <a:pt x="805" y="712"/>
                  </a:lnTo>
                  <a:lnTo>
                    <a:pt x="758" y="704"/>
                  </a:lnTo>
                  <a:lnTo>
                    <a:pt x="711" y="691"/>
                  </a:lnTo>
                  <a:lnTo>
                    <a:pt x="663" y="675"/>
                  </a:lnTo>
                  <a:lnTo>
                    <a:pt x="615" y="653"/>
                  </a:lnTo>
                  <a:lnTo>
                    <a:pt x="568" y="623"/>
                  </a:lnTo>
                  <a:lnTo>
                    <a:pt x="473" y="540"/>
                  </a:lnTo>
                  <a:lnTo>
                    <a:pt x="378" y="422"/>
                  </a:lnTo>
                  <a:lnTo>
                    <a:pt x="284" y="281"/>
                  </a:lnTo>
                  <a:lnTo>
                    <a:pt x="236" y="209"/>
                  </a:lnTo>
                  <a:lnTo>
                    <a:pt x="189" y="142"/>
                  </a:lnTo>
                  <a:lnTo>
                    <a:pt x="142" y="83"/>
                  </a:lnTo>
                  <a:lnTo>
                    <a:pt x="94" y="38"/>
                  </a:lnTo>
                  <a:lnTo>
                    <a:pt x="47" y="9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32"/>
            <p:cNvSpPr>
              <a:spLocks/>
            </p:cNvSpPr>
            <p:nvPr/>
          </p:nvSpPr>
          <p:spPr bwMode="auto">
            <a:xfrm>
              <a:off x="1257164" y="4293096"/>
              <a:ext cx="2344738" cy="1099592"/>
            </a:xfrm>
            <a:custGeom>
              <a:avLst/>
              <a:gdLst>
                <a:gd name="T0" fmla="*/ 0 w 901"/>
                <a:gd name="T1" fmla="*/ 720 h 721"/>
                <a:gd name="T2" fmla="*/ 95 w 901"/>
                <a:gd name="T3" fmla="*/ 712 h 721"/>
                <a:gd name="T4" fmla="*/ 142 w 901"/>
                <a:gd name="T5" fmla="*/ 704 h 721"/>
                <a:gd name="T6" fmla="*/ 189 w 901"/>
                <a:gd name="T7" fmla="*/ 691 h 721"/>
                <a:gd name="T8" fmla="*/ 237 w 901"/>
                <a:gd name="T9" fmla="*/ 675 h 721"/>
                <a:gd name="T10" fmla="*/ 284 w 901"/>
                <a:gd name="T11" fmla="*/ 653 h 721"/>
                <a:gd name="T12" fmla="*/ 331 w 901"/>
                <a:gd name="T13" fmla="*/ 623 h 721"/>
                <a:gd name="T14" fmla="*/ 426 w 901"/>
                <a:gd name="T15" fmla="*/ 540 h 721"/>
                <a:gd name="T16" fmla="*/ 521 w 901"/>
                <a:gd name="T17" fmla="*/ 422 h 721"/>
                <a:gd name="T18" fmla="*/ 616 w 901"/>
                <a:gd name="T19" fmla="*/ 281 h 721"/>
                <a:gd name="T20" fmla="*/ 663 w 901"/>
                <a:gd name="T21" fmla="*/ 209 h 721"/>
                <a:gd name="T22" fmla="*/ 710 w 901"/>
                <a:gd name="T23" fmla="*/ 142 h 721"/>
                <a:gd name="T24" fmla="*/ 757 w 901"/>
                <a:gd name="T25" fmla="*/ 83 h 721"/>
                <a:gd name="T26" fmla="*/ 805 w 901"/>
                <a:gd name="T27" fmla="*/ 38 h 721"/>
                <a:gd name="T28" fmla="*/ 852 w 901"/>
                <a:gd name="T29" fmla="*/ 9 h 721"/>
                <a:gd name="T30" fmla="*/ 90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0" y="720"/>
                  </a:moveTo>
                  <a:lnTo>
                    <a:pt x="95" y="712"/>
                  </a:lnTo>
                  <a:lnTo>
                    <a:pt x="142" y="704"/>
                  </a:lnTo>
                  <a:lnTo>
                    <a:pt x="189" y="691"/>
                  </a:lnTo>
                  <a:lnTo>
                    <a:pt x="237" y="675"/>
                  </a:lnTo>
                  <a:lnTo>
                    <a:pt x="284" y="653"/>
                  </a:lnTo>
                  <a:lnTo>
                    <a:pt x="331" y="623"/>
                  </a:lnTo>
                  <a:lnTo>
                    <a:pt x="426" y="540"/>
                  </a:lnTo>
                  <a:lnTo>
                    <a:pt x="521" y="422"/>
                  </a:lnTo>
                  <a:lnTo>
                    <a:pt x="616" y="281"/>
                  </a:lnTo>
                  <a:lnTo>
                    <a:pt x="663" y="209"/>
                  </a:lnTo>
                  <a:lnTo>
                    <a:pt x="710" y="142"/>
                  </a:lnTo>
                  <a:lnTo>
                    <a:pt x="757" y="83"/>
                  </a:lnTo>
                  <a:lnTo>
                    <a:pt x="805" y="38"/>
                  </a:lnTo>
                  <a:lnTo>
                    <a:pt x="852" y="9"/>
                  </a:lnTo>
                  <a:lnTo>
                    <a:pt x="90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33"/>
            <p:cNvSpPr>
              <a:spLocks noChangeShapeType="1"/>
            </p:cNvSpPr>
            <p:nvPr/>
          </p:nvSpPr>
          <p:spPr bwMode="auto">
            <a:xfrm flipH="1">
              <a:off x="3619364" y="4293096"/>
              <a:ext cx="16532" cy="117579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8" name="Picture 7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5553236"/>
              <a:ext cx="410716" cy="469390"/>
            </a:xfrm>
            <a:prstGeom prst="rect">
              <a:avLst/>
            </a:prstGeom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502" y="4942506"/>
              <a:ext cx="391215" cy="332533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0" y="2356162"/>
            <a:ext cx="6042780" cy="4501838"/>
            <a:chOff x="647564" y="1520788"/>
            <a:chExt cx="6042780" cy="4501838"/>
          </a:xfrm>
        </p:grpSpPr>
        <p:sp>
          <p:nvSpPr>
            <p:cNvPr id="61" name="Line 3"/>
            <p:cNvSpPr>
              <a:spLocks noChangeShapeType="1"/>
            </p:cNvSpPr>
            <p:nvPr/>
          </p:nvSpPr>
          <p:spPr bwMode="auto">
            <a:xfrm flipV="1">
              <a:off x="3635896" y="2521618"/>
              <a:ext cx="539552" cy="7282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4"/>
            <p:cNvSpPr>
              <a:spLocks/>
            </p:cNvSpPr>
            <p:nvPr/>
          </p:nvSpPr>
          <p:spPr bwMode="auto">
            <a:xfrm>
              <a:off x="1180964" y="3030488"/>
              <a:ext cx="5029200" cy="2438400"/>
            </a:xfrm>
            <a:custGeom>
              <a:avLst/>
              <a:gdLst>
                <a:gd name="T0" fmla="*/ 0 w 1893"/>
                <a:gd name="T1" fmla="*/ 0 h 765"/>
                <a:gd name="T2" fmla="*/ 0 w 1893"/>
                <a:gd name="T3" fmla="*/ 764 h 765"/>
                <a:gd name="T4" fmla="*/ 1892 w 1893"/>
                <a:gd name="T5" fmla="*/ 764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93" h="765">
                  <a:moveTo>
                    <a:pt x="0" y="0"/>
                  </a:moveTo>
                  <a:lnTo>
                    <a:pt x="0" y="764"/>
                  </a:lnTo>
                  <a:lnTo>
                    <a:pt x="1892" y="764"/>
                  </a:lnTo>
                </a:path>
              </a:pathLst>
            </a:custGeom>
            <a:noFill/>
            <a:ln w="254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27"/>
            <p:cNvSpPr>
              <a:spLocks noChangeArrowheads="1"/>
            </p:cNvSpPr>
            <p:nvPr/>
          </p:nvSpPr>
          <p:spPr bwMode="auto">
            <a:xfrm>
              <a:off x="6336432" y="5468888"/>
              <a:ext cx="353912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64" name="Rectangle 28"/>
            <p:cNvSpPr>
              <a:spLocks noChangeArrowheads="1"/>
            </p:cNvSpPr>
            <p:nvPr/>
          </p:nvSpPr>
          <p:spPr bwMode="auto">
            <a:xfrm>
              <a:off x="647564" y="2420888"/>
              <a:ext cx="661388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Arial" charset="0"/>
                </a:rPr>
                <a:t>f</a:t>
              </a:r>
              <a:r>
                <a:rPr lang="en-US" sz="2400" b="1" dirty="0">
                  <a:solidFill>
                    <a:srgbClr val="0000FF"/>
                  </a:solidFill>
                  <a:latin typeface="Arial" charset="0"/>
                </a:rPr>
                <a:t>(x)</a:t>
              </a:r>
            </a:p>
          </p:txBody>
        </p:sp>
        <p:sp>
          <p:nvSpPr>
            <p:cNvPr id="65" name="Freeform 31"/>
            <p:cNvSpPr>
              <a:spLocks/>
            </p:cNvSpPr>
            <p:nvPr/>
          </p:nvSpPr>
          <p:spPr bwMode="auto">
            <a:xfrm>
              <a:off x="3619364" y="1520788"/>
              <a:ext cx="2438400" cy="3871900"/>
            </a:xfrm>
            <a:custGeom>
              <a:avLst/>
              <a:gdLst>
                <a:gd name="T0" fmla="*/ 900 w 901"/>
                <a:gd name="T1" fmla="*/ 720 h 721"/>
                <a:gd name="T2" fmla="*/ 805 w 901"/>
                <a:gd name="T3" fmla="*/ 712 h 721"/>
                <a:gd name="T4" fmla="*/ 758 w 901"/>
                <a:gd name="T5" fmla="*/ 704 h 721"/>
                <a:gd name="T6" fmla="*/ 711 w 901"/>
                <a:gd name="T7" fmla="*/ 691 h 721"/>
                <a:gd name="T8" fmla="*/ 663 w 901"/>
                <a:gd name="T9" fmla="*/ 675 h 721"/>
                <a:gd name="T10" fmla="*/ 615 w 901"/>
                <a:gd name="T11" fmla="*/ 653 h 721"/>
                <a:gd name="T12" fmla="*/ 568 w 901"/>
                <a:gd name="T13" fmla="*/ 623 h 721"/>
                <a:gd name="T14" fmla="*/ 473 w 901"/>
                <a:gd name="T15" fmla="*/ 540 h 721"/>
                <a:gd name="T16" fmla="*/ 378 w 901"/>
                <a:gd name="T17" fmla="*/ 422 h 721"/>
                <a:gd name="T18" fmla="*/ 284 w 901"/>
                <a:gd name="T19" fmla="*/ 281 h 721"/>
                <a:gd name="T20" fmla="*/ 236 w 901"/>
                <a:gd name="T21" fmla="*/ 209 h 721"/>
                <a:gd name="T22" fmla="*/ 189 w 901"/>
                <a:gd name="T23" fmla="*/ 142 h 721"/>
                <a:gd name="T24" fmla="*/ 142 w 901"/>
                <a:gd name="T25" fmla="*/ 83 h 721"/>
                <a:gd name="T26" fmla="*/ 94 w 901"/>
                <a:gd name="T27" fmla="*/ 38 h 721"/>
                <a:gd name="T28" fmla="*/ 47 w 901"/>
                <a:gd name="T29" fmla="*/ 9 h 721"/>
                <a:gd name="T30" fmla="*/ 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900" y="720"/>
                  </a:moveTo>
                  <a:lnTo>
                    <a:pt x="805" y="712"/>
                  </a:lnTo>
                  <a:lnTo>
                    <a:pt x="758" y="704"/>
                  </a:lnTo>
                  <a:lnTo>
                    <a:pt x="711" y="691"/>
                  </a:lnTo>
                  <a:lnTo>
                    <a:pt x="663" y="675"/>
                  </a:lnTo>
                  <a:lnTo>
                    <a:pt x="615" y="653"/>
                  </a:lnTo>
                  <a:lnTo>
                    <a:pt x="568" y="623"/>
                  </a:lnTo>
                  <a:lnTo>
                    <a:pt x="473" y="540"/>
                  </a:lnTo>
                  <a:lnTo>
                    <a:pt x="378" y="422"/>
                  </a:lnTo>
                  <a:lnTo>
                    <a:pt x="284" y="281"/>
                  </a:lnTo>
                  <a:lnTo>
                    <a:pt x="236" y="209"/>
                  </a:lnTo>
                  <a:lnTo>
                    <a:pt x="189" y="142"/>
                  </a:lnTo>
                  <a:lnTo>
                    <a:pt x="142" y="83"/>
                  </a:lnTo>
                  <a:lnTo>
                    <a:pt x="94" y="38"/>
                  </a:lnTo>
                  <a:lnTo>
                    <a:pt x="47" y="9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32"/>
            <p:cNvSpPr>
              <a:spLocks/>
            </p:cNvSpPr>
            <p:nvPr/>
          </p:nvSpPr>
          <p:spPr bwMode="auto">
            <a:xfrm>
              <a:off x="1257164" y="1520788"/>
              <a:ext cx="2344738" cy="3871900"/>
            </a:xfrm>
            <a:custGeom>
              <a:avLst/>
              <a:gdLst>
                <a:gd name="T0" fmla="*/ 0 w 901"/>
                <a:gd name="T1" fmla="*/ 720 h 721"/>
                <a:gd name="T2" fmla="*/ 95 w 901"/>
                <a:gd name="T3" fmla="*/ 712 h 721"/>
                <a:gd name="T4" fmla="*/ 142 w 901"/>
                <a:gd name="T5" fmla="*/ 704 h 721"/>
                <a:gd name="T6" fmla="*/ 189 w 901"/>
                <a:gd name="T7" fmla="*/ 691 h 721"/>
                <a:gd name="T8" fmla="*/ 237 w 901"/>
                <a:gd name="T9" fmla="*/ 675 h 721"/>
                <a:gd name="T10" fmla="*/ 284 w 901"/>
                <a:gd name="T11" fmla="*/ 653 h 721"/>
                <a:gd name="T12" fmla="*/ 331 w 901"/>
                <a:gd name="T13" fmla="*/ 623 h 721"/>
                <a:gd name="T14" fmla="*/ 426 w 901"/>
                <a:gd name="T15" fmla="*/ 540 h 721"/>
                <a:gd name="T16" fmla="*/ 521 w 901"/>
                <a:gd name="T17" fmla="*/ 422 h 721"/>
                <a:gd name="T18" fmla="*/ 616 w 901"/>
                <a:gd name="T19" fmla="*/ 281 h 721"/>
                <a:gd name="T20" fmla="*/ 663 w 901"/>
                <a:gd name="T21" fmla="*/ 209 h 721"/>
                <a:gd name="T22" fmla="*/ 710 w 901"/>
                <a:gd name="T23" fmla="*/ 142 h 721"/>
                <a:gd name="T24" fmla="*/ 757 w 901"/>
                <a:gd name="T25" fmla="*/ 83 h 721"/>
                <a:gd name="T26" fmla="*/ 805 w 901"/>
                <a:gd name="T27" fmla="*/ 38 h 721"/>
                <a:gd name="T28" fmla="*/ 852 w 901"/>
                <a:gd name="T29" fmla="*/ 9 h 721"/>
                <a:gd name="T30" fmla="*/ 90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0" y="720"/>
                  </a:moveTo>
                  <a:lnTo>
                    <a:pt x="95" y="712"/>
                  </a:lnTo>
                  <a:lnTo>
                    <a:pt x="142" y="704"/>
                  </a:lnTo>
                  <a:lnTo>
                    <a:pt x="189" y="691"/>
                  </a:lnTo>
                  <a:lnTo>
                    <a:pt x="237" y="675"/>
                  </a:lnTo>
                  <a:lnTo>
                    <a:pt x="284" y="653"/>
                  </a:lnTo>
                  <a:lnTo>
                    <a:pt x="331" y="623"/>
                  </a:lnTo>
                  <a:lnTo>
                    <a:pt x="426" y="540"/>
                  </a:lnTo>
                  <a:lnTo>
                    <a:pt x="521" y="422"/>
                  </a:lnTo>
                  <a:lnTo>
                    <a:pt x="616" y="281"/>
                  </a:lnTo>
                  <a:lnTo>
                    <a:pt x="663" y="209"/>
                  </a:lnTo>
                  <a:lnTo>
                    <a:pt x="710" y="142"/>
                  </a:lnTo>
                  <a:lnTo>
                    <a:pt x="757" y="83"/>
                  </a:lnTo>
                  <a:lnTo>
                    <a:pt x="805" y="38"/>
                  </a:lnTo>
                  <a:lnTo>
                    <a:pt x="852" y="9"/>
                  </a:lnTo>
                  <a:lnTo>
                    <a:pt x="90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33"/>
            <p:cNvSpPr>
              <a:spLocks noChangeShapeType="1"/>
            </p:cNvSpPr>
            <p:nvPr/>
          </p:nvSpPr>
          <p:spPr bwMode="auto">
            <a:xfrm flipH="1">
              <a:off x="3619364" y="1556792"/>
              <a:ext cx="16532" cy="3912096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8" name="Picture 6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5553236"/>
              <a:ext cx="410716" cy="469390"/>
            </a:xfrm>
            <a:prstGeom prst="rect">
              <a:avLst/>
            </a:prstGeom>
          </p:spPr>
        </p:pic>
        <p:pic>
          <p:nvPicPr>
            <p:cNvPr id="69" name="Picture 6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3400" y="2593626"/>
              <a:ext cx="391215" cy="332533"/>
            </a:xfrm>
            <a:prstGeom prst="rect">
              <a:avLst/>
            </a:prstGeom>
          </p:spPr>
        </p:pic>
      </p:grpSp>
      <p:grpSp>
        <p:nvGrpSpPr>
          <p:cNvPr id="90" name="Group 89"/>
          <p:cNvGrpSpPr/>
          <p:nvPr/>
        </p:nvGrpSpPr>
        <p:grpSpPr>
          <a:xfrm>
            <a:off x="0" y="3256262"/>
            <a:ext cx="6798864" cy="3601738"/>
            <a:chOff x="-108520" y="2420888"/>
            <a:chExt cx="6798864" cy="3601738"/>
          </a:xfrm>
        </p:grpSpPr>
        <p:sp>
          <p:nvSpPr>
            <p:cNvPr id="91" name="Line 3"/>
            <p:cNvSpPr>
              <a:spLocks noChangeShapeType="1"/>
            </p:cNvSpPr>
            <p:nvPr/>
          </p:nvSpPr>
          <p:spPr bwMode="auto">
            <a:xfrm flipV="1">
              <a:off x="3619364" y="4321818"/>
              <a:ext cx="755887" cy="407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Freeform 4"/>
            <p:cNvSpPr>
              <a:spLocks/>
            </p:cNvSpPr>
            <p:nvPr/>
          </p:nvSpPr>
          <p:spPr bwMode="auto">
            <a:xfrm>
              <a:off x="395536" y="3030488"/>
              <a:ext cx="6264696" cy="2438400"/>
            </a:xfrm>
            <a:custGeom>
              <a:avLst/>
              <a:gdLst>
                <a:gd name="T0" fmla="*/ 0 w 1893"/>
                <a:gd name="T1" fmla="*/ 0 h 765"/>
                <a:gd name="T2" fmla="*/ 0 w 1893"/>
                <a:gd name="T3" fmla="*/ 764 h 765"/>
                <a:gd name="T4" fmla="*/ 1892 w 1893"/>
                <a:gd name="T5" fmla="*/ 764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93" h="765">
                  <a:moveTo>
                    <a:pt x="0" y="0"/>
                  </a:moveTo>
                  <a:lnTo>
                    <a:pt x="0" y="764"/>
                  </a:lnTo>
                  <a:lnTo>
                    <a:pt x="1892" y="764"/>
                  </a:lnTo>
                </a:path>
              </a:pathLst>
            </a:custGeom>
            <a:noFill/>
            <a:ln w="25400" cap="rnd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27"/>
            <p:cNvSpPr>
              <a:spLocks noChangeArrowheads="1"/>
            </p:cNvSpPr>
            <p:nvPr/>
          </p:nvSpPr>
          <p:spPr bwMode="auto">
            <a:xfrm>
              <a:off x="6336432" y="5468888"/>
              <a:ext cx="353912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b="1" dirty="0">
                  <a:solidFill>
                    <a:srgbClr val="0000FF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94" name="Rectangle 28"/>
            <p:cNvSpPr>
              <a:spLocks noChangeArrowheads="1"/>
            </p:cNvSpPr>
            <p:nvPr/>
          </p:nvSpPr>
          <p:spPr bwMode="auto">
            <a:xfrm>
              <a:off x="-108520" y="2420888"/>
              <a:ext cx="661388" cy="45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Arial" charset="0"/>
                </a:rPr>
                <a:t>f</a:t>
              </a:r>
              <a:r>
                <a:rPr lang="en-US" sz="2400" b="1" dirty="0">
                  <a:solidFill>
                    <a:srgbClr val="0000FF"/>
                  </a:solidFill>
                  <a:latin typeface="Arial" charset="0"/>
                </a:rPr>
                <a:t>(x)</a:t>
              </a:r>
            </a:p>
          </p:txBody>
        </p:sp>
        <p:sp>
          <p:nvSpPr>
            <p:cNvPr id="95" name="Freeform 31"/>
            <p:cNvSpPr>
              <a:spLocks/>
            </p:cNvSpPr>
            <p:nvPr/>
          </p:nvSpPr>
          <p:spPr bwMode="auto">
            <a:xfrm>
              <a:off x="3619364" y="3487688"/>
              <a:ext cx="2438400" cy="1905000"/>
            </a:xfrm>
            <a:custGeom>
              <a:avLst/>
              <a:gdLst>
                <a:gd name="T0" fmla="*/ 900 w 901"/>
                <a:gd name="T1" fmla="*/ 720 h 721"/>
                <a:gd name="T2" fmla="*/ 805 w 901"/>
                <a:gd name="T3" fmla="*/ 712 h 721"/>
                <a:gd name="T4" fmla="*/ 758 w 901"/>
                <a:gd name="T5" fmla="*/ 704 h 721"/>
                <a:gd name="T6" fmla="*/ 711 w 901"/>
                <a:gd name="T7" fmla="*/ 691 h 721"/>
                <a:gd name="T8" fmla="*/ 663 w 901"/>
                <a:gd name="T9" fmla="*/ 675 h 721"/>
                <a:gd name="T10" fmla="*/ 615 w 901"/>
                <a:gd name="T11" fmla="*/ 653 h 721"/>
                <a:gd name="T12" fmla="*/ 568 w 901"/>
                <a:gd name="T13" fmla="*/ 623 h 721"/>
                <a:gd name="T14" fmla="*/ 473 w 901"/>
                <a:gd name="T15" fmla="*/ 540 h 721"/>
                <a:gd name="T16" fmla="*/ 378 w 901"/>
                <a:gd name="T17" fmla="*/ 422 h 721"/>
                <a:gd name="T18" fmla="*/ 284 w 901"/>
                <a:gd name="T19" fmla="*/ 281 h 721"/>
                <a:gd name="T20" fmla="*/ 236 w 901"/>
                <a:gd name="T21" fmla="*/ 209 h 721"/>
                <a:gd name="T22" fmla="*/ 189 w 901"/>
                <a:gd name="T23" fmla="*/ 142 h 721"/>
                <a:gd name="T24" fmla="*/ 142 w 901"/>
                <a:gd name="T25" fmla="*/ 83 h 721"/>
                <a:gd name="T26" fmla="*/ 94 w 901"/>
                <a:gd name="T27" fmla="*/ 38 h 721"/>
                <a:gd name="T28" fmla="*/ 47 w 901"/>
                <a:gd name="T29" fmla="*/ 9 h 721"/>
                <a:gd name="T30" fmla="*/ 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900" y="720"/>
                  </a:moveTo>
                  <a:lnTo>
                    <a:pt x="805" y="712"/>
                  </a:lnTo>
                  <a:lnTo>
                    <a:pt x="758" y="704"/>
                  </a:lnTo>
                  <a:lnTo>
                    <a:pt x="711" y="691"/>
                  </a:lnTo>
                  <a:lnTo>
                    <a:pt x="663" y="675"/>
                  </a:lnTo>
                  <a:lnTo>
                    <a:pt x="615" y="653"/>
                  </a:lnTo>
                  <a:lnTo>
                    <a:pt x="568" y="623"/>
                  </a:lnTo>
                  <a:lnTo>
                    <a:pt x="473" y="540"/>
                  </a:lnTo>
                  <a:lnTo>
                    <a:pt x="378" y="422"/>
                  </a:lnTo>
                  <a:lnTo>
                    <a:pt x="284" y="281"/>
                  </a:lnTo>
                  <a:lnTo>
                    <a:pt x="236" y="209"/>
                  </a:lnTo>
                  <a:lnTo>
                    <a:pt x="189" y="142"/>
                  </a:lnTo>
                  <a:lnTo>
                    <a:pt x="142" y="83"/>
                  </a:lnTo>
                  <a:lnTo>
                    <a:pt x="94" y="38"/>
                  </a:lnTo>
                  <a:lnTo>
                    <a:pt x="47" y="9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32"/>
            <p:cNvSpPr>
              <a:spLocks/>
            </p:cNvSpPr>
            <p:nvPr/>
          </p:nvSpPr>
          <p:spPr bwMode="auto">
            <a:xfrm>
              <a:off x="1257164" y="3487688"/>
              <a:ext cx="2344738" cy="1905000"/>
            </a:xfrm>
            <a:custGeom>
              <a:avLst/>
              <a:gdLst>
                <a:gd name="T0" fmla="*/ 0 w 901"/>
                <a:gd name="T1" fmla="*/ 720 h 721"/>
                <a:gd name="T2" fmla="*/ 95 w 901"/>
                <a:gd name="T3" fmla="*/ 712 h 721"/>
                <a:gd name="T4" fmla="*/ 142 w 901"/>
                <a:gd name="T5" fmla="*/ 704 h 721"/>
                <a:gd name="T6" fmla="*/ 189 w 901"/>
                <a:gd name="T7" fmla="*/ 691 h 721"/>
                <a:gd name="T8" fmla="*/ 237 w 901"/>
                <a:gd name="T9" fmla="*/ 675 h 721"/>
                <a:gd name="T10" fmla="*/ 284 w 901"/>
                <a:gd name="T11" fmla="*/ 653 h 721"/>
                <a:gd name="T12" fmla="*/ 331 w 901"/>
                <a:gd name="T13" fmla="*/ 623 h 721"/>
                <a:gd name="T14" fmla="*/ 426 w 901"/>
                <a:gd name="T15" fmla="*/ 540 h 721"/>
                <a:gd name="T16" fmla="*/ 521 w 901"/>
                <a:gd name="T17" fmla="*/ 422 h 721"/>
                <a:gd name="T18" fmla="*/ 616 w 901"/>
                <a:gd name="T19" fmla="*/ 281 h 721"/>
                <a:gd name="T20" fmla="*/ 663 w 901"/>
                <a:gd name="T21" fmla="*/ 209 h 721"/>
                <a:gd name="T22" fmla="*/ 710 w 901"/>
                <a:gd name="T23" fmla="*/ 142 h 721"/>
                <a:gd name="T24" fmla="*/ 757 w 901"/>
                <a:gd name="T25" fmla="*/ 83 h 721"/>
                <a:gd name="T26" fmla="*/ 805 w 901"/>
                <a:gd name="T27" fmla="*/ 38 h 721"/>
                <a:gd name="T28" fmla="*/ 852 w 901"/>
                <a:gd name="T29" fmla="*/ 9 h 721"/>
                <a:gd name="T30" fmla="*/ 900 w 901"/>
                <a:gd name="T31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01" h="721">
                  <a:moveTo>
                    <a:pt x="0" y="720"/>
                  </a:moveTo>
                  <a:lnTo>
                    <a:pt x="95" y="712"/>
                  </a:lnTo>
                  <a:lnTo>
                    <a:pt x="142" y="704"/>
                  </a:lnTo>
                  <a:lnTo>
                    <a:pt x="189" y="691"/>
                  </a:lnTo>
                  <a:lnTo>
                    <a:pt x="237" y="675"/>
                  </a:lnTo>
                  <a:lnTo>
                    <a:pt x="284" y="653"/>
                  </a:lnTo>
                  <a:lnTo>
                    <a:pt x="331" y="623"/>
                  </a:lnTo>
                  <a:lnTo>
                    <a:pt x="426" y="540"/>
                  </a:lnTo>
                  <a:lnTo>
                    <a:pt x="521" y="422"/>
                  </a:lnTo>
                  <a:lnTo>
                    <a:pt x="616" y="281"/>
                  </a:lnTo>
                  <a:lnTo>
                    <a:pt x="663" y="209"/>
                  </a:lnTo>
                  <a:lnTo>
                    <a:pt x="710" y="142"/>
                  </a:lnTo>
                  <a:lnTo>
                    <a:pt x="757" y="83"/>
                  </a:lnTo>
                  <a:lnTo>
                    <a:pt x="805" y="38"/>
                  </a:lnTo>
                  <a:lnTo>
                    <a:pt x="852" y="9"/>
                  </a:lnTo>
                  <a:lnTo>
                    <a:pt x="900" y="0"/>
                  </a:lnTo>
                </a:path>
              </a:pathLst>
            </a:custGeom>
            <a:noFill/>
            <a:ln w="50800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33"/>
            <p:cNvSpPr>
              <a:spLocks noChangeShapeType="1"/>
            </p:cNvSpPr>
            <p:nvPr/>
          </p:nvSpPr>
          <p:spPr bwMode="auto">
            <a:xfrm>
              <a:off x="3619364" y="3563888"/>
              <a:ext cx="0" cy="190500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8" name="Picture 97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5553236"/>
              <a:ext cx="410716" cy="469390"/>
            </a:xfrm>
            <a:prstGeom prst="rect">
              <a:avLst/>
            </a:prstGeom>
          </p:spPr>
        </p:pic>
        <p:pic>
          <p:nvPicPr>
            <p:cNvPr id="99" name="Picture 9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7924" y="4464619"/>
              <a:ext cx="391215" cy="332533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4103948" y="2708920"/>
            <a:ext cx="5197510" cy="830997"/>
            <a:chOff x="6192179" y="2888940"/>
            <a:chExt cx="5197510" cy="830997"/>
          </a:xfrm>
        </p:grpSpPr>
        <p:pic>
          <p:nvPicPr>
            <p:cNvPr id="102" name="Picture 101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625" y="3016188"/>
              <a:ext cx="266700" cy="304800"/>
            </a:xfrm>
            <a:prstGeom prst="rect">
              <a:avLst/>
            </a:prstGeom>
          </p:spPr>
        </p:pic>
        <p:sp>
          <p:nvSpPr>
            <p:cNvPr id="103" name="TextBox 102"/>
            <p:cNvSpPr txBox="1"/>
            <p:nvPr/>
          </p:nvSpPr>
          <p:spPr>
            <a:xfrm>
              <a:off x="6192179" y="2888940"/>
              <a:ext cx="51975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/>
                <a:t>- </a:t>
              </a:r>
              <a:r>
                <a:rPr lang="en-US" sz="2400" b="0" dirty="0" err="1"/>
                <a:t>medie</a:t>
              </a:r>
              <a:r>
                <a:rPr lang="en-US" sz="2400" b="0" dirty="0"/>
                <a:t> </a:t>
              </a:r>
            </a:p>
            <a:p>
              <a:pPr algn="ctr"/>
              <a:r>
                <a:rPr lang="en-US" sz="2400" b="0" dirty="0"/>
                <a:t>(</a:t>
              </a:r>
              <a:r>
                <a:rPr lang="en-US" sz="2400" b="0" dirty="0" err="1"/>
                <a:t>deplasarea</a:t>
              </a:r>
              <a:r>
                <a:rPr lang="en-US" sz="2400" b="0" dirty="0"/>
                <a:t> </a:t>
              </a:r>
              <a:r>
                <a:rPr lang="en-US" sz="2400" b="0" dirty="0" err="1"/>
                <a:t>distribuției</a:t>
              </a:r>
              <a:r>
                <a:rPr lang="en-US" sz="2400" b="0" dirty="0"/>
                <a:t>) 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968044" y="3681028"/>
            <a:ext cx="4284474" cy="830997"/>
            <a:chOff x="8976959" y="3429000"/>
            <a:chExt cx="4452024" cy="830997"/>
          </a:xfrm>
        </p:grpSpPr>
        <p:pic>
          <p:nvPicPr>
            <p:cNvPr id="101" name="Picture 10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023" y="3573016"/>
              <a:ext cx="254000" cy="215900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8976959" y="3429000"/>
              <a:ext cx="44520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 </a:t>
              </a:r>
              <a:r>
                <a:rPr lang="en-US" sz="2400" b="0" dirty="0"/>
                <a:t>- </a:t>
              </a:r>
              <a:r>
                <a:rPr lang="en-US" sz="2400" b="0" dirty="0" err="1"/>
                <a:t>deviație</a:t>
              </a:r>
              <a:r>
                <a:rPr lang="en-US" sz="2400" b="0" dirty="0"/>
                <a:t> standard </a:t>
              </a:r>
            </a:p>
            <a:p>
              <a:pPr algn="ctr"/>
              <a:r>
                <a:rPr lang="en-US" sz="2400" b="0" dirty="0"/>
                <a:t>(</a:t>
              </a:r>
              <a:r>
                <a:rPr lang="en-US" sz="2400" b="0" dirty="0" err="1"/>
                <a:t>împrăştierea</a:t>
              </a:r>
              <a:r>
                <a:rPr lang="en-US" sz="2400" b="0" dirty="0"/>
                <a:t> </a:t>
              </a:r>
              <a:r>
                <a:rPr lang="en-US" sz="2400" b="0" dirty="0" err="1"/>
                <a:t>distribuției</a:t>
              </a:r>
              <a:r>
                <a:rPr lang="en-US" sz="2400" b="0" dirty="0"/>
                <a:t>)</a:t>
              </a:r>
            </a:p>
          </p:txBody>
        </p:sp>
      </p:grpSp>
      <p:pic>
        <p:nvPicPr>
          <p:cNvPr id="80" name="Picture 7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631516"/>
            <a:ext cx="46736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3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latin typeface="Times New Roman" charset="0"/>
              </a:rPr>
              <a:t>Regula</a:t>
            </a:r>
            <a:r>
              <a:rPr lang="en-US" dirty="0">
                <a:solidFill>
                  <a:srgbClr val="000000"/>
                </a:solidFill>
                <a:latin typeface="Times New Roman" charset="0"/>
              </a:rPr>
              <a:t> 68-95-99.7</a:t>
            </a:r>
            <a:endParaRPr lang="en-US" dirty="0"/>
          </a:p>
        </p:txBody>
      </p:sp>
      <p:pic>
        <p:nvPicPr>
          <p:cNvPr id="30" name="Picture 3" descr="norm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8229600" cy="502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4"/>
          <p:cNvGrpSpPr>
            <a:grpSpLocks/>
          </p:cNvGrpSpPr>
          <p:nvPr/>
        </p:nvGrpSpPr>
        <p:grpSpPr bwMode="auto">
          <a:xfrm>
            <a:off x="3600453" y="3608391"/>
            <a:ext cx="2051051" cy="506413"/>
            <a:chOff x="2268" y="2273"/>
            <a:chExt cx="1292" cy="319"/>
          </a:xfrm>
        </p:grpSpPr>
        <p:sp>
          <p:nvSpPr>
            <p:cNvPr id="32" name="Line 5"/>
            <p:cNvSpPr>
              <a:spLocks noChangeShapeType="1"/>
            </p:cNvSpPr>
            <p:nvPr/>
          </p:nvSpPr>
          <p:spPr bwMode="auto">
            <a:xfrm flipH="1">
              <a:off x="2496" y="2592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bIns="0" anchor="ctr"/>
            <a:lstStyle/>
            <a:p>
              <a:endParaRPr lang="en-US"/>
            </a:p>
          </p:txBody>
        </p:sp>
        <p:sp>
          <p:nvSpPr>
            <p:cNvPr id="33" name="Line 6"/>
            <p:cNvSpPr>
              <a:spLocks noChangeShapeType="1"/>
            </p:cNvSpPr>
            <p:nvPr/>
          </p:nvSpPr>
          <p:spPr bwMode="auto">
            <a:xfrm>
              <a:off x="2928" y="2592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bIns="0" anchor="ctr"/>
            <a:lstStyle/>
            <a:p>
              <a:endParaRPr lang="en-US"/>
            </a:p>
          </p:txBody>
        </p:sp>
        <p:sp>
          <p:nvSpPr>
            <p:cNvPr id="34" name="Text Box 7"/>
            <p:cNvSpPr txBox="1">
              <a:spLocks noChangeArrowheads="1"/>
            </p:cNvSpPr>
            <p:nvPr/>
          </p:nvSpPr>
          <p:spPr bwMode="auto">
            <a:xfrm>
              <a:off x="2268" y="2273"/>
              <a:ext cx="1292" cy="26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bIns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400" b="1" dirty="0">
                  <a:solidFill>
                    <a:srgbClr val="000000"/>
                  </a:solidFill>
                  <a:latin typeface="Times New Roman" charset="0"/>
                </a:rPr>
                <a:t>68% din date</a:t>
              </a:r>
            </a:p>
          </p:txBody>
        </p:sp>
      </p:grp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381000" y="5943600"/>
            <a:ext cx="84582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endParaRPr lang="en-US"/>
          </a:p>
        </p:txBody>
      </p:sp>
      <p:sp>
        <p:nvSpPr>
          <p:cNvPr id="36" name="Rectangle 9"/>
          <p:cNvSpPr>
            <a:spLocks noChangeArrowheads="1"/>
          </p:cNvSpPr>
          <p:nvPr/>
        </p:nvSpPr>
        <p:spPr bwMode="auto">
          <a:xfrm>
            <a:off x="533400" y="1600200"/>
            <a:ext cx="5334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endParaRPr lang="en-US"/>
          </a:p>
        </p:txBody>
      </p:sp>
      <p:grpSp>
        <p:nvGrpSpPr>
          <p:cNvPr id="37" name="Group 10"/>
          <p:cNvGrpSpPr>
            <a:grpSpLocks/>
          </p:cNvGrpSpPr>
          <p:nvPr/>
        </p:nvGrpSpPr>
        <p:grpSpPr bwMode="auto">
          <a:xfrm>
            <a:off x="3124200" y="4525961"/>
            <a:ext cx="3035300" cy="427038"/>
            <a:chOff x="1968" y="2851"/>
            <a:chExt cx="1912" cy="269"/>
          </a:xfrm>
        </p:grpSpPr>
        <p:sp>
          <p:nvSpPr>
            <p:cNvPr id="38" name="Line 11"/>
            <p:cNvSpPr>
              <a:spLocks noChangeShapeType="1"/>
            </p:cNvSpPr>
            <p:nvPr/>
          </p:nvSpPr>
          <p:spPr bwMode="auto">
            <a:xfrm flipH="1">
              <a:off x="1968" y="3120"/>
              <a:ext cx="106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bIns="0" anchor="ctr"/>
            <a:lstStyle/>
            <a:p>
              <a:endParaRPr lang="en-US"/>
            </a:p>
          </p:txBody>
        </p:sp>
        <p:sp>
          <p:nvSpPr>
            <p:cNvPr id="39" name="Line 12"/>
            <p:cNvSpPr>
              <a:spLocks noChangeShapeType="1"/>
            </p:cNvSpPr>
            <p:nvPr/>
          </p:nvSpPr>
          <p:spPr bwMode="auto">
            <a:xfrm>
              <a:off x="3024" y="3120"/>
              <a:ext cx="85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bIns="0" anchor="ctr"/>
            <a:lstStyle/>
            <a:p>
              <a:endParaRPr lang="en-US"/>
            </a:p>
          </p:txBody>
        </p:sp>
        <p:sp>
          <p:nvSpPr>
            <p:cNvPr id="40" name="Text Box 13"/>
            <p:cNvSpPr txBox="1">
              <a:spLocks noChangeArrowheads="1"/>
            </p:cNvSpPr>
            <p:nvPr/>
          </p:nvSpPr>
          <p:spPr bwMode="auto">
            <a:xfrm>
              <a:off x="2236" y="2851"/>
              <a:ext cx="1429" cy="26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bIns="0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 b="1" dirty="0">
                  <a:solidFill>
                    <a:srgbClr val="000000"/>
                  </a:solidFill>
                  <a:latin typeface="Times New Roman" charset="0"/>
                </a:rPr>
                <a:t>95% din date</a:t>
              </a:r>
            </a:p>
          </p:txBody>
        </p:sp>
      </p:grpSp>
      <p:grpSp>
        <p:nvGrpSpPr>
          <p:cNvPr id="41" name="Group 14"/>
          <p:cNvGrpSpPr>
            <a:grpSpLocks/>
          </p:cNvGrpSpPr>
          <p:nvPr/>
        </p:nvGrpSpPr>
        <p:grpSpPr bwMode="auto">
          <a:xfrm>
            <a:off x="1981200" y="5334006"/>
            <a:ext cx="5105400" cy="415926"/>
            <a:chOff x="1248" y="3360"/>
            <a:chExt cx="3216" cy="262"/>
          </a:xfrm>
        </p:grpSpPr>
        <p:sp>
          <p:nvSpPr>
            <p:cNvPr id="42" name="Line 15"/>
            <p:cNvSpPr>
              <a:spLocks noChangeShapeType="1"/>
            </p:cNvSpPr>
            <p:nvPr/>
          </p:nvSpPr>
          <p:spPr bwMode="auto">
            <a:xfrm flipH="1">
              <a:off x="1248" y="3600"/>
              <a:ext cx="18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bIns="0" anchor="ctr"/>
            <a:lstStyle/>
            <a:p>
              <a:endParaRPr lang="en-US"/>
            </a:p>
          </p:txBody>
        </p:sp>
        <p:sp>
          <p:nvSpPr>
            <p:cNvPr id="43" name="Line 16"/>
            <p:cNvSpPr>
              <a:spLocks noChangeShapeType="1"/>
            </p:cNvSpPr>
            <p:nvPr/>
          </p:nvSpPr>
          <p:spPr bwMode="auto">
            <a:xfrm>
              <a:off x="3072" y="3600"/>
              <a:ext cx="139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bIns="0" anchor="ctr"/>
            <a:lstStyle/>
            <a:p>
              <a:endParaRPr lang="en-US"/>
            </a:p>
          </p:txBody>
        </p:sp>
        <p:sp>
          <p:nvSpPr>
            <p:cNvPr id="44" name="Text Box 17"/>
            <p:cNvSpPr txBox="1">
              <a:spLocks noChangeArrowheads="1"/>
            </p:cNvSpPr>
            <p:nvPr/>
          </p:nvSpPr>
          <p:spPr bwMode="auto">
            <a:xfrm>
              <a:off x="1968" y="3360"/>
              <a:ext cx="1920" cy="26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bIns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400" b="1" dirty="0">
                  <a:solidFill>
                    <a:srgbClr val="000000"/>
                  </a:solidFill>
                  <a:latin typeface="Times New Roman" charset="0"/>
                </a:rPr>
                <a:t>99.7% din date</a:t>
              </a:r>
            </a:p>
          </p:txBody>
        </p:sp>
      </p:grpSp>
      <p:sp>
        <p:nvSpPr>
          <p:cNvPr id="45" name="Rectangle 18"/>
          <p:cNvSpPr>
            <a:spLocks noChangeArrowheads="1"/>
          </p:cNvSpPr>
          <p:nvPr/>
        </p:nvSpPr>
        <p:spPr bwMode="auto">
          <a:xfrm>
            <a:off x="533400" y="5791200"/>
            <a:ext cx="533400" cy="685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bIns="0" anchor="ctr"/>
          <a:lstStyle/>
          <a:p>
            <a:endParaRPr lang="en-US"/>
          </a:p>
        </p:txBody>
      </p: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6060436"/>
            <a:ext cx="254000" cy="2159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6" y="6060436"/>
            <a:ext cx="596900" cy="21590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6003286"/>
            <a:ext cx="825500" cy="3302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6003286"/>
            <a:ext cx="482600" cy="3302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003286"/>
            <a:ext cx="482600" cy="330200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003286"/>
            <a:ext cx="8255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9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sigma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98" t="11921" r="37611" b="27919"/>
          <a:stretch/>
        </p:blipFill>
        <p:spPr>
          <a:xfrm>
            <a:off x="863588" y="935432"/>
            <a:ext cx="2303493" cy="26258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3588" y="3563724"/>
            <a:ext cx="226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/>
              <a:t>sigma = 1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635896" y="935432"/>
            <a:ext cx="2268252" cy="2997624"/>
            <a:chOff x="3635896" y="935432"/>
            <a:chExt cx="2268252" cy="2997624"/>
          </a:xfrm>
        </p:grpSpPr>
        <p:pic>
          <p:nvPicPr>
            <p:cNvPr id="5" name="Picture 4" descr="img_sigma5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69" t="12414" r="37610" b="27918"/>
            <a:stretch/>
          </p:blipFill>
          <p:spPr>
            <a:xfrm>
              <a:off x="3635896" y="935432"/>
              <a:ext cx="2260437" cy="260437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635896" y="3563724"/>
              <a:ext cx="2268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/>
                <a:t>sigma = 5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08204" y="935432"/>
            <a:ext cx="2304256" cy="2997624"/>
            <a:chOff x="6408204" y="935432"/>
            <a:chExt cx="2304256" cy="2997624"/>
          </a:xfrm>
        </p:grpSpPr>
        <p:pic>
          <p:nvPicPr>
            <p:cNvPr id="6" name="Picture 5" descr="img_sigma25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4" t="12414" r="37610" b="27918"/>
            <a:stretch/>
          </p:blipFill>
          <p:spPr>
            <a:xfrm>
              <a:off x="6408204" y="935432"/>
              <a:ext cx="2281965" cy="260437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444208" y="3563724"/>
              <a:ext cx="2268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/>
                <a:t>sigma = 25</a:t>
              </a:r>
            </a:p>
          </p:txBody>
        </p:sp>
      </p:grpSp>
      <p:sp>
        <p:nvSpPr>
          <p:cNvPr id="11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862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/>
              <a:t>Zgomot</a:t>
            </a:r>
            <a:r>
              <a:rPr lang="en-US" b="0" dirty="0"/>
              <a:t> normal – </a:t>
            </a:r>
            <a:r>
              <a:rPr lang="en-US" b="0" dirty="0" err="1"/>
              <a:t>efectul</a:t>
            </a:r>
            <a:r>
              <a:rPr lang="en-US" b="0" dirty="0"/>
              <a:t> </a:t>
            </a:r>
            <a:r>
              <a:rPr lang="en-US" b="0" dirty="0" err="1"/>
              <a:t>lui</a:t>
            </a:r>
            <a:r>
              <a:rPr lang="en-US" b="0" dirty="0"/>
              <a:t> 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111" y="247265"/>
            <a:ext cx="439321" cy="37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6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000" y="15398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 descr="im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225" y="1689100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 descr="im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6450" y="1838325"/>
            <a:ext cx="1935163" cy="14525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 descr="im4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7263" y="1989138"/>
            <a:ext cx="1935162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Picture 7" descr="im5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6488" y="2138363"/>
            <a:ext cx="1935162" cy="14525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2951" name="Title 9"/>
          <p:cNvSpPr>
            <a:spLocks noGrp="1"/>
          </p:cNvSpPr>
          <p:nvPr>
            <p:ph type="title"/>
          </p:nvPr>
        </p:nvSpPr>
        <p:spPr>
          <a:xfrm>
            <a:off x="665162" y="0"/>
            <a:ext cx="8155310" cy="1143000"/>
          </a:xfrm>
        </p:spPr>
        <p:txBody>
          <a:bodyPr/>
          <a:lstStyle/>
          <a:p>
            <a:r>
              <a:rPr lang="en-US" dirty="0" err="1"/>
              <a:t>Motivație</a:t>
            </a:r>
            <a:r>
              <a:rPr lang="en-US" dirty="0"/>
              <a:t>: </a:t>
            </a:r>
            <a:r>
              <a:rPr lang="en-US" dirty="0" err="1"/>
              <a:t>reducerea</a:t>
            </a:r>
            <a:r>
              <a:rPr lang="en-US" dirty="0"/>
              <a:t> de </a:t>
            </a:r>
            <a:r>
              <a:rPr lang="en-US" dirty="0" err="1"/>
              <a:t>zgomot</a:t>
            </a:r>
            <a:endParaRPr lang="en-US" dirty="0"/>
          </a:p>
        </p:txBody>
      </p:sp>
      <p:sp>
        <p:nvSpPr>
          <p:cNvPr id="56328" name="Content Placeholder 12"/>
          <p:cNvSpPr>
            <a:spLocks noGrp="1"/>
          </p:cNvSpPr>
          <p:nvPr>
            <p:ph idx="1"/>
          </p:nvPr>
        </p:nvSpPr>
        <p:spPr>
          <a:xfrm>
            <a:off x="665163" y="4159250"/>
            <a:ext cx="7772400" cy="2698750"/>
          </a:xfrm>
        </p:spPr>
        <p:txBody>
          <a:bodyPr/>
          <a:lstStyle/>
          <a:p>
            <a:r>
              <a:rPr lang="en-US" sz="2400" dirty="0" err="1"/>
              <a:t>Chiar</a:t>
            </a:r>
            <a:r>
              <a:rPr lang="en-US" sz="2400" dirty="0"/>
              <a:t> </a:t>
            </a:r>
            <a:r>
              <a:rPr lang="en-US" sz="2400" dirty="0" err="1"/>
              <a:t>şi</a:t>
            </a:r>
            <a:r>
              <a:rPr lang="en-US" sz="2400" dirty="0"/>
              <a:t> </a:t>
            </a:r>
            <a:r>
              <a:rPr lang="en-US" sz="2400" dirty="0" err="1"/>
              <a:t>imagini</a:t>
            </a:r>
            <a:r>
              <a:rPr lang="en-US" sz="2400" dirty="0"/>
              <a:t> multiple ale </a:t>
            </a:r>
            <a:r>
              <a:rPr lang="en-US" sz="2400" b="1" dirty="0" err="1"/>
              <a:t>aceleaşi</a:t>
            </a:r>
            <a:r>
              <a:rPr lang="en-US" sz="2400" b="1" dirty="0"/>
              <a:t> scene </a:t>
            </a:r>
            <a:r>
              <a:rPr lang="en-US" sz="2400" b="1" dirty="0" err="1"/>
              <a:t>statice</a:t>
            </a:r>
            <a:r>
              <a:rPr lang="en-US" sz="2400" dirty="0"/>
              <a:t> nu </a:t>
            </a:r>
            <a:r>
              <a:rPr lang="en-US" sz="2400" dirty="0" err="1"/>
              <a:t>vor</a:t>
            </a:r>
            <a:r>
              <a:rPr lang="en-US" sz="2400" dirty="0"/>
              <a:t> fi </a:t>
            </a:r>
            <a:r>
              <a:rPr lang="en-US" sz="2400" dirty="0" err="1"/>
              <a:t>identice</a:t>
            </a:r>
            <a:r>
              <a:rPr lang="en-US" sz="2400" dirty="0"/>
              <a:t>.</a:t>
            </a:r>
          </a:p>
          <a:p>
            <a:r>
              <a:rPr lang="en-US" sz="2400" dirty="0"/>
              <a:t>Cum </a:t>
            </a:r>
            <a:r>
              <a:rPr lang="en-US" sz="2400" dirty="0" err="1"/>
              <a:t>putem</a:t>
            </a:r>
            <a:r>
              <a:rPr lang="en-US" sz="2400" dirty="0"/>
              <a:t> reduce </a:t>
            </a:r>
            <a:r>
              <a:rPr lang="en-US" sz="2400" dirty="0" err="1"/>
              <a:t>zgomotul</a:t>
            </a:r>
            <a:r>
              <a:rPr lang="en-US" sz="2400" dirty="0"/>
              <a:t>, </a:t>
            </a:r>
            <a:r>
              <a:rPr lang="en-US" sz="2400" dirty="0" err="1"/>
              <a:t>adică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estimăm</a:t>
            </a:r>
            <a:r>
              <a:rPr lang="en-US" sz="2400" dirty="0"/>
              <a:t> </a:t>
            </a:r>
            <a:r>
              <a:rPr lang="en-US" sz="2400" dirty="0" err="1"/>
              <a:t>adevăratele</a:t>
            </a:r>
            <a:r>
              <a:rPr lang="en-US" sz="2400" dirty="0"/>
              <a:t> </a:t>
            </a:r>
            <a:r>
              <a:rPr lang="en-US" sz="2400" dirty="0" err="1"/>
              <a:t>intensități</a:t>
            </a:r>
            <a:r>
              <a:rPr lang="en-US" sz="2400" dirty="0"/>
              <a:t>?</a:t>
            </a:r>
          </a:p>
          <a:p>
            <a:r>
              <a:rPr lang="en-US" sz="2400" dirty="0" err="1"/>
              <a:t>Dacă</a:t>
            </a:r>
            <a:r>
              <a:rPr lang="en-US" sz="2400" dirty="0"/>
              <a:t> </a:t>
            </a:r>
            <a:r>
              <a:rPr lang="en-US" sz="2400" dirty="0" err="1"/>
              <a:t>avem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multe</a:t>
            </a:r>
            <a:r>
              <a:rPr lang="en-US" sz="2400" dirty="0"/>
              <a:t> </a:t>
            </a:r>
            <a:r>
              <a:rPr lang="en-US" sz="2400" dirty="0" err="1"/>
              <a:t>imagini</a:t>
            </a:r>
            <a:r>
              <a:rPr lang="en-US" sz="2400" dirty="0"/>
              <a:t> </a:t>
            </a:r>
            <a:r>
              <a:rPr lang="en-US" sz="2400" dirty="0" err="1"/>
              <a:t>luăm</a:t>
            </a:r>
            <a:r>
              <a:rPr lang="en-US" sz="2400" dirty="0"/>
              <a:t> media</a:t>
            </a:r>
          </a:p>
          <a:p>
            <a:r>
              <a:rPr lang="en-US" sz="2400" b="1" dirty="0"/>
              <a:t>Dar </a:t>
            </a:r>
            <a:r>
              <a:rPr lang="en-US" sz="2400" b="1" dirty="0" err="1"/>
              <a:t>dacă</a:t>
            </a:r>
            <a:r>
              <a:rPr lang="en-US" sz="2400" b="1" dirty="0"/>
              <a:t> </a:t>
            </a:r>
            <a:r>
              <a:rPr lang="en-US" sz="2400" b="1" dirty="0" err="1"/>
              <a:t>avem</a:t>
            </a:r>
            <a:r>
              <a:rPr lang="en-US" sz="2400" b="1" dirty="0"/>
              <a:t> </a:t>
            </a:r>
            <a:r>
              <a:rPr lang="en-US" sz="2400" b="1" dirty="0" err="1"/>
              <a:t>numai</a:t>
            </a:r>
            <a:r>
              <a:rPr lang="en-US" sz="2400" b="1" dirty="0"/>
              <a:t> o </a:t>
            </a:r>
            <a:r>
              <a:rPr lang="en-US" sz="2400" b="1" dirty="0" err="1"/>
              <a:t>singură</a:t>
            </a:r>
            <a:r>
              <a:rPr lang="en-US" sz="2400" b="1" dirty="0"/>
              <a:t> imagine?</a:t>
            </a:r>
          </a:p>
          <a:p>
            <a:endParaRPr lang="en-US" sz="2400" b="1" dirty="0"/>
          </a:p>
        </p:txBody>
      </p:sp>
      <p:pic>
        <p:nvPicPr>
          <p:cNvPr id="14" name="Picture 13" descr="noise2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03600" y="1420813"/>
            <a:ext cx="2628900" cy="26289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82954" name="Picture 14" descr="noise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88088" y="1420813"/>
            <a:ext cx="2628900" cy="26289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1103313" y="2151063"/>
            <a:ext cx="255587" cy="25558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im6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57300" y="22891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249363" y="2297113"/>
            <a:ext cx="255587" cy="25558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730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posibilă</a:t>
            </a:r>
            <a:r>
              <a:rPr lang="en-US" dirty="0"/>
              <a:t> </a:t>
            </a:r>
            <a:r>
              <a:rPr lang="en-US" dirty="0" err="1"/>
              <a:t>soluție</a:t>
            </a:r>
            <a:endParaRPr lang="en-US" dirty="0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600200"/>
            <a:ext cx="8686800" cy="4525963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err="1"/>
              <a:t>Ipoteze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pixelii</a:t>
            </a:r>
            <a:r>
              <a:rPr lang="en-US" dirty="0"/>
              <a:t> “</a:t>
            </a:r>
            <a:r>
              <a:rPr lang="en-US" dirty="0" err="1"/>
              <a:t>vecini</a:t>
            </a:r>
            <a:r>
              <a:rPr lang="en-US" dirty="0"/>
              <a:t>” nu </a:t>
            </a:r>
            <a:r>
              <a:rPr lang="en-US" dirty="0" err="1"/>
              <a:t>diferă</a:t>
            </a:r>
            <a:r>
              <a:rPr lang="en-US" dirty="0"/>
              <a:t> </a:t>
            </a:r>
            <a:r>
              <a:rPr lang="en-US" dirty="0" err="1"/>
              <a:t>prea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</a:t>
            </a:r>
            <a:r>
              <a:rPr lang="en-US" dirty="0" err="1"/>
              <a:t>între</a:t>
            </a:r>
            <a:r>
              <a:rPr lang="en-US" dirty="0"/>
              <a:t> </a:t>
            </a:r>
            <a:r>
              <a:rPr lang="en-US" dirty="0" err="1"/>
              <a:t>ei</a:t>
            </a:r>
            <a:endParaRPr lang="en-US" dirty="0"/>
          </a:p>
          <a:p>
            <a:pPr lvl="1"/>
            <a:r>
              <a:rPr lang="en-US" dirty="0" err="1"/>
              <a:t>zgomotul</a:t>
            </a:r>
            <a:r>
              <a:rPr lang="en-US" dirty="0"/>
              <a:t> care </a:t>
            </a:r>
            <a:r>
              <a:rPr lang="en-US" dirty="0" err="1"/>
              <a:t>afectează</a:t>
            </a:r>
            <a:r>
              <a:rPr lang="en-US" dirty="0"/>
              <a:t> </a:t>
            </a:r>
            <a:r>
              <a:rPr lang="en-US" dirty="0" err="1"/>
              <a:t>pixelii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independent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Tx/>
              <a:buChar char="•"/>
            </a:pPr>
            <a:r>
              <a:rPr lang="en-US" dirty="0" err="1"/>
              <a:t>Soluție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înlocuim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/>
              <a:t>fiecărui</a:t>
            </a:r>
            <a:r>
              <a:rPr lang="en-US" dirty="0"/>
              <a:t> pixel cu media </a:t>
            </a:r>
            <a:r>
              <a:rPr lang="en-US" dirty="0" err="1"/>
              <a:t>valorilor</a:t>
            </a:r>
            <a:r>
              <a:rPr lang="en-US" dirty="0"/>
              <a:t> </a:t>
            </a:r>
            <a:r>
              <a:rPr lang="en-US" dirty="0" err="1"/>
              <a:t>pixelilor</a:t>
            </a:r>
            <a:r>
              <a:rPr lang="en-US" dirty="0"/>
              <a:t> din “</a:t>
            </a:r>
            <a:r>
              <a:rPr lang="en-US" dirty="0" err="1"/>
              <a:t>vecinătatea</a:t>
            </a:r>
            <a:r>
              <a:rPr lang="en-US" dirty="0"/>
              <a:t>” </a:t>
            </a:r>
            <a:r>
              <a:rPr lang="en-US" dirty="0" err="1"/>
              <a:t>lui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535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620"/>
            <a:ext cx="8229600" cy="1143000"/>
          </a:xfrm>
        </p:spPr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posibilă</a:t>
            </a:r>
            <a:r>
              <a:rPr lang="en-US" dirty="0"/>
              <a:t> </a:t>
            </a:r>
            <a:r>
              <a:rPr lang="en-US" dirty="0" err="1"/>
              <a:t>soluție</a:t>
            </a:r>
            <a:endParaRPr lang="en-US" dirty="0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Înlocuim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/>
              <a:t>fiecărui</a:t>
            </a:r>
            <a:r>
              <a:rPr lang="en-US" dirty="0"/>
              <a:t> pixel cu media </a:t>
            </a:r>
            <a:r>
              <a:rPr lang="en-US" dirty="0" err="1"/>
              <a:t>valorilor</a:t>
            </a:r>
            <a:r>
              <a:rPr lang="en-US" dirty="0"/>
              <a:t> </a:t>
            </a:r>
            <a:r>
              <a:rPr lang="en-US" dirty="0" err="1"/>
              <a:t>pixelilor</a:t>
            </a:r>
            <a:r>
              <a:rPr lang="en-US" dirty="0"/>
              <a:t> din </a:t>
            </a:r>
            <a:r>
              <a:rPr lang="en-US" dirty="0" err="1"/>
              <a:t>vecinătatea</a:t>
            </a:r>
            <a:r>
              <a:rPr lang="en-US" dirty="0"/>
              <a:t> </a:t>
            </a:r>
            <a:r>
              <a:rPr lang="en-US" dirty="0" err="1"/>
              <a:t>lui</a:t>
            </a:r>
            <a:endParaRPr lang="en-US" dirty="0"/>
          </a:p>
          <a:p>
            <a:pPr>
              <a:buFontTx/>
              <a:buChar char="•"/>
            </a:pPr>
            <a:r>
              <a:rPr lang="en-US" dirty="0" err="1"/>
              <a:t>Exemplu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1D:</a:t>
            </a:r>
          </a:p>
        </p:txBody>
      </p:sp>
      <p:pic>
        <p:nvPicPr>
          <p:cNvPr id="84996" name="Picture 4" descr="smoothing-d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3" name="Picture 5" descr="smoothing-d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4" name="Picture 6" descr="smoothing-d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5" name="Picture 7" descr="smoothing-d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6" name="Picture 8" descr="smoothing-d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419"/>
          <p:cNvSpPr txBox="1">
            <a:spLocks noChangeArrowheads="1"/>
          </p:cNvSpPr>
          <p:nvPr/>
        </p:nvSpPr>
        <p:spPr bwMode="auto">
          <a:xfrm>
            <a:off x="6768244" y="6561348"/>
            <a:ext cx="242887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S.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Marschner</a:t>
            </a:r>
            <a:endParaRPr lang="en-US" sz="1200" b="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US" dirty="0" err="1"/>
              <a:t>Medie</a:t>
            </a:r>
            <a:r>
              <a:rPr lang="en-US" dirty="0"/>
              <a:t> </a:t>
            </a:r>
            <a:r>
              <a:rPr lang="en-US" dirty="0" err="1"/>
              <a:t>ponderată</a:t>
            </a:r>
            <a:endParaRPr lang="en-US" dirty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adaugă</a:t>
            </a:r>
            <a:r>
              <a:rPr lang="en-US" dirty="0"/>
              <a:t> </a:t>
            </a:r>
            <a:r>
              <a:rPr lang="en-US" dirty="0" err="1"/>
              <a:t>ponderi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pixel</a:t>
            </a:r>
          </a:p>
          <a:p>
            <a:r>
              <a:rPr lang="en-US" i="1" dirty="0" err="1"/>
              <a:t>Ponderi</a:t>
            </a:r>
            <a:r>
              <a:rPr lang="en-US" i="1" dirty="0"/>
              <a:t> </a:t>
            </a:r>
            <a:r>
              <a:rPr lang="en-US" dirty="0"/>
              <a:t> [1, 1, 1, 1, 1]  / 5 </a:t>
            </a:r>
          </a:p>
        </p:txBody>
      </p:sp>
      <p:pic>
        <p:nvPicPr>
          <p:cNvPr id="86020" name="Picture 4" descr="smoothing-b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419"/>
          <p:cNvSpPr txBox="1">
            <a:spLocks noChangeArrowheads="1"/>
          </p:cNvSpPr>
          <p:nvPr/>
        </p:nvSpPr>
        <p:spPr bwMode="auto">
          <a:xfrm>
            <a:off x="6768244" y="6561348"/>
            <a:ext cx="242887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S.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Marschner</a:t>
            </a:r>
            <a:endParaRPr lang="en-US" sz="1200" b="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451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Ponderi</a:t>
            </a:r>
            <a:r>
              <a:rPr lang="en-US" dirty="0"/>
              <a:t> ne-</a:t>
            </a:r>
            <a:r>
              <a:rPr lang="en-US" dirty="0" err="1"/>
              <a:t>uniforme</a:t>
            </a:r>
            <a:r>
              <a:rPr lang="en-US" dirty="0"/>
              <a:t> [1, 4, 6, 4, 1] / 16</a:t>
            </a:r>
          </a:p>
        </p:txBody>
      </p:sp>
      <p:pic>
        <p:nvPicPr>
          <p:cNvPr id="87044" name="Picture 4" descr="smoothing-b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1425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0709" name="Picture 5" descr="smoothing-be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US" dirty="0" err="1"/>
              <a:t>Medie</a:t>
            </a:r>
            <a:r>
              <a:rPr lang="en-US" dirty="0"/>
              <a:t> </a:t>
            </a:r>
            <a:r>
              <a:rPr lang="en-US" dirty="0" err="1"/>
              <a:t>ponderată</a:t>
            </a:r>
            <a:endParaRPr lang="en-US" dirty="0"/>
          </a:p>
        </p:txBody>
      </p:sp>
      <p:sp>
        <p:nvSpPr>
          <p:cNvPr id="8" name="Text Box 419"/>
          <p:cNvSpPr txBox="1">
            <a:spLocks noChangeArrowheads="1"/>
          </p:cNvSpPr>
          <p:nvPr/>
        </p:nvSpPr>
        <p:spPr bwMode="auto">
          <a:xfrm>
            <a:off x="6768244" y="6561348"/>
            <a:ext cx="242887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S.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Marschner</a:t>
            </a:r>
            <a:endParaRPr lang="en-US" sz="1200" b="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1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8854"/>
            <a:ext cx="8229600" cy="2918412"/>
          </a:xfrm>
        </p:spPr>
        <p:txBody>
          <a:bodyPr>
            <a:normAutofit/>
          </a:bodyPr>
          <a:lstStyle/>
          <a:p>
            <a:r>
              <a:rPr lang="en-US" dirty="0" err="1"/>
              <a:t>Formarea</a:t>
            </a:r>
            <a:r>
              <a:rPr lang="en-US" dirty="0"/>
              <a:t> </a:t>
            </a:r>
            <a:r>
              <a:rPr lang="en-US" dirty="0" err="1"/>
              <a:t>imaginilor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83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2905" name="Group 15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43037" name="Group 2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697570"/>
              </p:ext>
            </p:extLst>
          </p:nvPr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8315" name="Rectangle 147"/>
          <p:cNvSpPr>
            <a:spLocks noChangeArrowheads="1"/>
          </p:cNvSpPr>
          <p:nvPr/>
        </p:nvSpPr>
        <p:spPr bwMode="auto">
          <a:xfrm>
            <a:off x="5076056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43038" name="Group 2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354463"/>
              </p:ext>
            </p:extLst>
          </p:nvPr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8439" name="Rectangle 146"/>
          <p:cNvSpPr>
            <a:spLocks noChangeArrowheads="1"/>
          </p:cNvSpPr>
          <p:nvPr/>
        </p:nvSpPr>
        <p:spPr bwMode="auto">
          <a:xfrm>
            <a:off x="685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/>
              <a:t>Medie</a:t>
            </a:r>
            <a:r>
              <a:rPr lang="en-US" b="0" dirty="0"/>
              <a:t> </a:t>
            </a:r>
            <a:r>
              <a:rPr lang="en-US" b="0" dirty="0" err="1"/>
              <a:t>în</a:t>
            </a:r>
            <a:r>
              <a:rPr lang="en-US" b="0" dirty="0"/>
              <a:t> 2D 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  <p:sp>
        <p:nvSpPr>
          <p:cNvPr id="12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15645482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0163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60289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9339" name="Rectangle 253"/>
          <p:cNvSpPr>
            <a:spLocks noChangeArrowheads="1"/>
          </p:cNvSpPr>
          <p:nvPr/>
        </p:nvSpPr>
        <p:spPr bwMode="auto">
          <a:xfrm>
            <a:off x="5436096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0414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9463" name="Rectangle 127"/>
          <p:cNvSpPr>
            <a:spLocks noChangeArrowheads="1"/>
          </p:cNvSpPr>
          <p:nvPr/>
        </p:nvSpPr>
        <p:spPr bwMode="auto">
          <a:xfrm>
            <a:off x="1066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/>
              <a:t>Medie</a:t>
            </a:r>
            <a:r>
              <a:rPr lang="en-US" b="0" dirty="0"/>
              <a:t> </a:t>
            </a:r>
            <a:r>
              <a:rPr lang="en-US" b="0" dirty="0" err="1"/>
              <a:t>în</a:t>
            </a:r>
            <a:r>
              <a:rPr lang="en-US" b="0" dirty="0"/>
              <a:t> 2D </a:t>
            </a: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  <p:sp>
        <p:nvSpPr>
          <p:cNvPr id="12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1362341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2211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62337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0363" name="Rectangle 253"/>
          <p:cNvSpPr>
            <a:spLocks noChangeArrowheads="1"/>
          </p:cNvSpPr>
          <p:nvPr/>
        </p:nvSpPr>
        <p:spPr bwMode="auto">
          <a:xfrm>
            <a:off x="5775176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2462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0487" name="Rectangle 127"/>
          <p:cNvSpPr>
            <a:spLocks noChangeArrowheads="1"/>
          </p:cNvSpPr>
          <p:nvPr/>
        </p:nvSpPr>
        <p:spPr bwMode="auto">
          <a:xfrm>
            <a:off x="1447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/>
              <a:t>Medie</a:t>
            </a:r>
            <a:r>
              <a:rPr lang="en-US" b="0" dirty="0"/>
              <a:t> </a:t>
            </a:r>
            <a:r>
              <a:rPr lang="en-US" b="0" dirty="0" err="1"/>
              <a:t>în</a:t>
            </a:r>
            <a:r>
              <a:rPr lang="en-US" b="0" dirty="0"/>
              <a:t> 2D </a:t>
            </a: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  <p:sp>
        <p:nvSpPr>
          <p:cNvPr id="12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1940125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4259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64385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1387" name="Rectangle 253"/>
          <p:cNvSpPr>
            <a:spLocks noChangeArrowheads="1"/>
          </p:cNvSpPr>
          <p:nvPr/>
        </p:nvSpPr>
        <p:spPr bwMode="auto">
          <a:xfrm>
            <a:off x="6135216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4510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1511" name="Rectangle 127"/>
          <p:cNvSpPr>
            <a:spLocks noChangeArrowheads="1"/>
          </p:cNvSpPr>
          <p:nvPr/>
        </p:nvSpPr>
        <p:spPr bwMode="auto">
          <a:xfrm>
            <a:off x="1752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/>
              <a:t>Medie</a:t>
            </a:r>
            <a:r>
              <a:rPr lang="en-US" b="0" dirty="0"/>
              <a:t> </a:t>
            </a:r>
            <a:r>
              <a:rPr lang="en-US" b="0" dirty="0" err="1"/>
              <a:t>în</a:t>
            </a:r>
            <a:r>
              <a:rPr lang="en-US" b="0" dirty="0"/>
              <a:t> 2D </a:t>
            </a: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  <p:sp>
        <p:nvSpPr>
          <p:cNvPr id="12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9927901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6433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2287" name="Rectangle 253"/>
          <p:cNvSpPr>
            <a:spLocks noChangeArrowheads="1"/>
          </p:cNvSpPr>
          <p:nvPr/>
        </p:nvSpPr>
        <p:spPr bwMode="auto">
          <a:xfrm>
            <a:off x="6495256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6807" name="Group 50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2412" name="Rectangle 127"/>
          <p:cNvSpPr>
            <a:spLocks noChangeArrowheads="1"/>
          </p:cNvSpPr>
          <p:nvPr/>
        </p:nvSpPr>
        <p:spPr bwMode="auto">
          <a:xfrm>
            <a:off x="2133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/>
              <a:t>Medie</a:t>
            </a:r>
            <a:r>
              <a:rPr lang="en-US" b="0" dirty="0"/>
              <a:t> </a:t>
            </a:r>
            <a:r>
              <a:rPr lang="en-US" b="0" dirty="0" err="1"/>
              <a:t>în</a:t>
            </a:r>
            <a:r>
              <a:rPr lang="en-US" b="0" dirty="0"/>
              <a:t> 2D </a:t>
            </a: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  <p:sp>
        <p:nvSpPr>
          <p:cNvPr id="10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477118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6433" name="Group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292656"/>
              </p:ext>
            </p:extLst>
          </p:nvPr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?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2287" name="Rectangle 253"/>
          <p:cNvSpPr>
            <a:spLocks noChangeArrowheads="1"/>
          </p:cNvSpPr>
          <p:nvPr/>
        </p:nvSpPr>
        <p:spPr bwMode="auto">
          <a:xfrm>
            <a:off x="7236296" y="3681028"/>
            <a:ext cx="360040" cy="32403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6807" name="Group 50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2412" name="Rectangle 127"/>
          <p:cNvSpPr>
            <a:spLocks noChangeArrowheads="1"/>
          </p:cNvSpPr>
          <p:nvPr/>
        </p:nvSpPr>
        <p:spPr bwMode="auto">
          <a:xfrm>
            <a:off x="2879812" y="3320988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/>
              <a:t>Medie</a:t>
            </a:r>
            <a:r>
              <a:rPr lang="en-US" b="0" dirty="0"/>
              <a:t> </a:t>
            </a:r>
            <a:r>
              <a:rPr lang="en-US" b="0" dirty="0" err="1"/>
              <a:t>în</a:t>
            </a:r>
            <a:r>
              <a:rPr lang="en-US" b="0" dirty="0"/>
              <a:t> 2D 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  <p:sp>
        <p:nvSpPr>
          <p:cNvPr id="12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13016596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6433" name="Group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98453"/>
              </p:ext>
            </p:extLst>
          </p:nvPr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66807" name="Group 50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2412" name="Rectangle 127"/>
          <p:cNvSpPr>
            <a:spLocks noChangeArrowheads="1"/>
          </p:cNvSpPr>
          <p:nvPr/>
        </p:nvSpPr>
        <p:spPr bwMode="auto">
          <a:xfrm>
            <a:off x="2879812" y="3320988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/>
              <a:t>Medie</a:t>
            </a:r>
            <a:r>
              <a:rPr lang="en-US" b="0" dirty="0"/>
              <a:t> </a:t>
            </a:r>
            <a:r>
              <a:rPr lang="en-US" b="0" dirty="0" err="1"/>
              <a:t>în</a:t>
            </a:r>
            <a:r>
              <a:rPr lang="en-US" b="0" dirty="0"/>
              <a:t> 2D 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  <p:sp>
        <p:nvSpPr>
          <p:cNvPr id="9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9714088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8770" name="Group 4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313222"/>
              </p:ext>
            </p:extLst>
          </p:nvPr>
        </p:nvGraphicFramePr>
        <p:xfrm>
          <a:off x="708575" y="2269129"/>
          <a:ext cx="3556000" cy="344301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585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68766" name="Group 414"/>
          <p:cNvGraphicFramePr>
            <a:graphicFrameLocks noGrp="1"/>
          </p:cNvGraphicFramePr>
          <p:nvPr>
            <p:ph idx="1"/>
          </p:nvPr>
        </p:nvGraphicFramePr>
        <p:xfrm>
          <a:off x="4724400" y="2286000"/>
          <a:ext cx="3581400" cy="3429000"/>
        </p:xfrm>
        <a:graphic>
          <a:graphicData uri="http://schemas.openxmlformats.org/drawingml/2006/table">
            <a:tbl>
              <a:tblPr/>
              <a:tblGrid>
                <a:gridCol w="357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3435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Steve Seitz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/>
              <a:t>Medie</a:t>
            </a:r>
            <a:r>
              <a:rPr lang="en-US" b="0" dirty="0"/>
              <a:t> </a:t>
            </a:r>
            <a:r>
              <a:rPr lang="en-US" b="0" dirty="0" err="1"/>
              <a:t>în</a:t>
            </a:r>
            <a:r>
              <a:rPr lang="en-US" b="0" dirty="0"/>
              <a:t> 2D 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652878"/>
            <a:ext cx="1257300" cy="469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28" y="1628800"/>
            <a:ext cx="1296144" cy="5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90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3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Corelație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212" name="TextBox 6"/>
          <p:cNvSpPr txBox="1">
            <a:spLocks noChangeArrowheads="1"/>
          </p:cNvSpPr>
          <p:nvPr/>
        </p:nvSpPr>
        <p:spPr bwMode="auto">
          <a:xfrm>
            <a:off x="611560" y="1128713"/>
            <a:ext cx="70834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 err="1"/>
              <a:t>Pentru</a:t>
            </a:r>
            <a:r>
              <a:rPr lang="en-US" sz="2400" b="0" dirty="0"/>
              <a:t> o </a:t>
            </a:r>
            <a:r>
              <a:rPr lang="en-US" sz="2400" b="0" dirty="0" err="1"/>
              <a:t>vecinătate</a:t>
            </a:r>
            <a:r>
              <a:rPr lang="en-US" sz="2400" b="0" dirty="0"/>
              <a:t> de </a:t>
            </a:r>
            <a:r>
              <a:rPr lang="en-US" sz="2400" b="0" dirty="0" err="1"/>
              <a:t>dimensiuni</a:t>
            </a:r>
            <a:r>
              <a:rPr lang="en-US" sz="2400" b="0" dirty="0"/>
              <a:t> 2k+1 x 2k+1: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637088" y="2917825"/>
            <a:ext cx="46085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 dirty="0" err="1"/>
              <a:t>toți</a:t>
            </a:r>
            <a:r>
              <a:rPr lang="en-US" b="0" i="1" dirty="0"/>
              <a:t> </a:t>
            </a:r>
            <a:r>
              <a:rPr lang="en-US" b="0" i="1" dirty="0" err="1"/>
              <a:t>pixelii</a:t>
            </a:r>
            <a:r>
              <a:rPr lang="en-US" b="0" i="1" dirty="0"/>
              <a:t> din </a:t>
            </a:r>
            <a:r>
              <a:rPr lang="en-US" b="0" i="1" dirty="0" err="1"/>
              <a:t>vecinătatea</a:t>
            </a:r>
            <a:r>
              <a:rPr lang="en-US" b="0" i="1" dirty="0"/>
              <a:t> </a:t>
            </a:r>
            <a:r>
              <a:rPr lang="en-US" b="0" i="1" dirty="0" err="1"/>
              <a:t>pixelului</a:t>
            </a:r>
            <a:r>
              <a:rPr lang="en-US" b="0" i="1" dirty="0"/>
              <a:t> (</a:t>
            </a:r>
            <a:r>
              <a:rPr lang="en-US" b="0" i="1" dirty="0" err="1"/>
              <a:t>i,j</a:t>
            </a:r>
            <a:r>
              <a:rPr lang="en-US" b="0" i="1" dirty="0"/>
              <a:t>) din </a:t>
            </a:r>
            <a:r>
              <a:rPr lang="en-US" b="0" i="1" dirty="0" err="1"/>
              <a:t>imaginea</a:t>
            </a:r>
            <a:r>
              <a:rPr lang="en-US" b="0" i="1" dirty="0"/>
              <a:t> I</a:t>
            </a:r>
          </a:p>
        </p:txBody>
      </p:sp>
      <p:sp>
        <p:nvSpPr>
          <p:cNvPr id="12" name="Right Brace 11"/>
          <p:cNvSpPr/>
          <p:nvPr/>
        </p:nvSpPr>
        <p:spPr>
          <a:xfrm rot="5400000">
            <a:off x="6146615" y="763588"/>
            <a:ext cx="255587" cy="405288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 rot="5400000">
            <a:off x="3257550" y="1968500"/>
            <a:ext cx="182563" cy="16430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271713" y="2917825"/>
            <a:ext cx="25193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 dirty="0" err="1"/>
              <a:t>pondere</a:t>
            </a:r>
            <a:r>
              <a:rPr lang="en-US" b="0" i="1" dirty="0"/>
              <a:t> </a:t>
            </a:r>
            <a:r>
              <a:rPr lang="en-US" b="0" i="1" dirty="0" err="1"/>
              <a:t>egală</a:t>
            </a:r>
            <a:endParaRPr lang="en-US" b="0" i="1" dirty="0"/>
          </a:p>
          <a:p>
            <a:r>
              <a:rPr lang="en-US" b="0" i="1" dirty="0" err="1"/>
              <a:t>pentru</a:t>
            </a:r>
            <a:r>
              <a:rPr lang="en-US" b="0" i="1" dirty="0"/>
              <a:t> </a:t>
            </a:r>
            <a:r>
              <a:rPr lang="en-US" b="0" i="1" dirty="0" err="1"/>
              <a:t>fiecare</a:t>
            </a:r>
            <a:r>
              <a:rPr lang="en-US" b="0" i="1" dirty="0"/>
              <a:t> pixel</a:t>
            </a:r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16596"/>
            <a:ext cx="7308812" cy="1156320"/>
          </a:xfrm>
          <a:prstGeom prst="rect">
            <a:avLst/>
          </a:prstGeom>
        </p:spPr>
      </p:pic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052559"/>
              </p:ext>
            </p:extLst>
          </p:nvPr>
        </p:nvGraphicFramePr>
        <p:xfrm>
          <a:off x="899592" y="4041068"/>
          <a:ext cx="3492389" cy="23563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63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3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7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i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-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k,j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-k)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i-k,j+k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i,j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i+k,j-k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i+k,j+k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256076" y="4509120"/>
            <a:ext cx="3240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rgbClr val="0000FF"/>
                </a:solidFill>
              </a:rPr>
              <a:t>Vecinătate</a:t>
            </a:r>
            <a:r>
              <a:rPr lang="en-US" sz="2000" b="0" dirty="0">
                <a:solidFill>
                  <a:srgbClr val="0000FF"/>
                </a:solidFill>
              </a:rPr>
              <a:t> de </a:t>
            </a:r>
            <a:r>
              <a:rPr lang="en-US" sz="2000" b="0" dirty="0" err="1">
                <a:solidFill>
                  <a:srgbClr val="0000FF"/>
                </a:solidFill>
              </a:rPr>
              <a:t>dimensiuni</a:t>
            </a:r>
            <a:r>
              <a:rPr lang="en-US" sz="2000" b="0" dirty="0">
                <a:solidFill>
                  <a:srgbClr val="0000FF"/>
                </a:solidFill>
              </a:rPr>
              <a:t> (2k +1) x (2k+1) </a:t>
            </a:r>
            <a:r>
              <a:rPr lang="en-US" sz="2000" b="0" dirty="0" err="1">
                <a:solidFill>
                  <a:srgbClr val="0000FF"/>
                </a:solidFill>
              </a:rPr>
              <a:t>centrată</a:t>
            </a:r>
            <a:r>
              <a:rPr lang="en-US" sz="2000" b="0" dirty="0">
                <a:solidFill>
                  <a:srgbClr val="0000FF"/>
                </a:solidFill>
              </a:rPr>
              <a:t> </a:t>
            </a:r>
            <a:r>
              <a:rPr lang="en-US" sz="2000" b="0" dirty="0" err="1">
                <a:solidFill>
                  <a:srgbClr val="0000FF"/>
                </a:solidFill>
              </a:rPr>
              <a:t>în</a:t>
            </a:r>
            <a:r>
              <a:rPr lang="en-US" sz="2000" b="0" dirty="0">
                <a:solidFill>
                  <a:srgbClr val="0000FF"/>
                </a:solidFill>
              </a:rPr>
              <a:t> (</a:t>
            </a:r>
            <a:r>
              <a:rPr lang="en-US" sz="2000" b="0" dirty="0" err="1">
                <a:solidFill>
                  <a:srgbClr val="0000FF"/>
                </a:solidFill>
              </a:rPr>
              <a:t>i,j</a:t>
            </a:r>
            <a:r>
              <a:rPr lang="en-US" sz="2000" b="0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4427984" y="5085184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0485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4654044"/>
            <a:ext cx="7092788" cy="1222497"/>
          </a:xfrm>
          <a:prstGeom prst="rect">
            <a:avLst/>
          </a:prstGeom>
        </p:spPr>
      </p:pic>
      <p:sp>
        <p:nvSpPr>
          <p:cNvPr id="94210" name="Title 3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Corelație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212" name="TextBox 6"/>
          <p:cNvSpPr txBox="1">
            <a:spLocks noChangeArrowheads="1"/>
          </p:cNvSpPr>
          <p:nvPr/>
        </p:nvSpPr>
        <p:spPr bwMode="auto">
          <a:xfrm>
            <a:off x="611560" y="1128713"/>
            <a:ext cx="70834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 err="1"/>
              <a:t>Pentru</a:t>
            </a:r>
            <a:r>
              <a:rPr lang="en-US" sz="2400" b="0" dirty="0"/>
              <a:t> o </a:t>
            </a:r>
            <a:r>
              <a:rPr lang="en-US" sz="2400" b="0" dirty="0" err="1"/>
              <a:t>vecinătate</a:t>
            </a:r>
            <a:r>
              <a:rPr lang="en-US" sz="2400" b="0" dirty="0"/>
              <a:t> de </a:t>
            </a:r>
            <a:r>
              <a:rPr lang="en-US" sz="2400" b="0" dirty="0" err="1"/>
              <a:t>dimensiuni</a:t>
            </a:r>
            <a:r>
              <a:rPr lang="en-US" sz="2400" b="0" dirty="0"/>
              <a:t> 2k+1 x 2k+1: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637088" y="2917825"/>
            <a:ext cx="46085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 dirty="0" err="1"/>
              <a:t>toți</a:t>
            </a:r>
            <a:r>
              <a:rPr lang="en-US" b="0" i="1" dirty="0"/>
              <a:t> </a:t>
            </a:r>
            <a:r>
              <a:rPr lang="en-US" b="0" i="1" dirty="0" err="1"/>
              <a:t>pixelii</a:t>
            </a:r>
            <a:r>
              <a:rPr lang="en-US" b="0" i="1" dirty="0"/>
              <a:t> din </a:t>
            </a:r>
            <a:r>
              <a:rPr lang="en-US" b="0" i="1" dirty="0" err="1"/>
              <a:t>vecinătatea</a:t>
            </a:r>
            <a:r>
              <a:rPr lang="en-US" b="0" i="1" dirty="0"/>
              <a:t> </a:t>
            </a:r>
            <a:r>
              <a:rPr lang="en-US" b="0" i="1" dirty="0" err="1"/>
              <a:t>pixelului</a:t>
            </a:r>
            <a:r>
              <a:rPr lang="en-US" b="0" i="1" dirty="0"/>
              <a:t> (</a:t>
            </a:r>
            <a:r>
              <a:rPr lang="en-US" b="0" i="1" dirty="0" err="1"/>
              <a:t>i,j</a:t>
            </a:r>
            <a:r>
              <a:rPr lang="en-US" b="0" i="1" dirty="0"/>
              <a:t>) din </a:t>
            </a:r>
            <a:r>
              <a:rPr lang="en-US" b="0" i="1" dirty="0" err="1"/>
              <a:t>imaginea</a:t>
            </a:r>
            <a:r>
              <a:rPr lang="en-US" b="0" i="1" dirty="0"/>
              <a:t> I</a:t>
            </a:r>
          </a:p>
        </p:txBody>
      </p:sp>
      <p:sp>
        <p:nvSpPr>
          <p:cNvPr id="12" name="Right Brace 11"/>
          <p:cNvSpPr/>
          <p:nvPr/>
        </p:nvSpPr>
        <p:spPr>
          <a:xfrm rot="5400000">
            <a:off x="6146615" y="763588"/>
            <a:ext cx="255587" cy="405288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 rot="5400000">
            <a:off x="3257550" y="1968500"/>
            <a:ext cx="182563" cy="16430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271713" y="2917825"/>
            <a:ext cx="25193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 dirty="0" err="1"/>
              <a:t>pondere</a:t>
            </a:r>
            <a:r>
              <a:rPr lang="en-US" b="0" i="1" dirty="0"/>
              <a:t> </a:t>
            </a:r>
            <a:r>
              <a:rPr lang="en-US" b="0" i="1" dirty="0" err="1"/>
              <a:t>egală</a:t>
            </a:r>
            <a:endParaRPr lang="en-US" b="0" i="1" dirty="0"/>
          </a:p>
          <a:p>
            <a:r>
              <a:rPr lang="en-US" b="0" i="1" dirty="0" err="1"/>
              <a:t>pentru</a:t>
            </a:r>
            <a:r>
              <a:rPr lang="en-US" b="0" i="1" dirty="0"/>
              <a:t> </a:t>
            </a:r>
            <a:r>
              <a:rPr lang="en-US" b="0" i="1" dirty="0" err="1"/>
              <a:t>fiecare</a:t>
            </a:r>
            <a:r>
              <a:rPr lang="en-US" b="0" i="1" dirty="0"/>
              <a:t> pixel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11560" y="3897052"/>
            <a:ext cx="83693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 err="1"/>
              <a:t>Generalizăm</a:t>
            </a:r>
            <a:r>
              <a:rPr lang="en-US" sz="2400" b="0" dirty="0"/>
              <a:t> </a:t>
            </a:r>
            <a:r>
              <a:rPr lang="en-US" sz="2400" b="0" dirty="0" err="1"/>
              <a:t>pentru</a:t>
            </a:r>
            <a:r>
              <a:rPr lang="en-US" sz="2400" b="0" dirty="0"/>
              <a:t> a </a:t>
            </a:r>
            <a:r>
              <a:rPr lang="en-US" sz="2400" b="0" dirty="0" err="1"/>
              <a:t>permite</a:t>
            </a:r>
            <a:r>
              <a:rPr lang="en-US" sz="2400" b="0" dirty="0"/>
              <a:t> </a:t>
            </a:r>
            <a:r>
              <a:rPr lang="en-US" sz="2400" dirty="0" err="1"/>
              <a:t>ponderi</a:t>
            </a:r>
            <a:r>
              <a:rPr lang="en-US" sz="2400" dirty="0"/>
              <a:t> </a:t>
            </a:r>
            <a:r>
              <a:rPr lang="en-US" sz="2400" dirty="0" err="1"/>
              <a:t>diferite</a:t>
            </a:r>
            <a:r>
              <a:rPr lang="en-US" sz="2400" b="0" dirty="0"/>
              <a:t>:</a:t>
            </a:r>
          </a:p>
        </p:txBody>
      </p:sp>
      <p:sp>
        <p:nvSpPr>
          <p:cNvPr id="16" name="Right Brace 15"/>
          <p:cNvSpPr/>
          <p:nvPr/>
        </p:nvSpPr>
        <p:spPr>
          <a:xfrm rot="5400000">
            <a:off x="4794126" y="5072063"/>
            <a:ext cx="255587" cy="11318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389439" y="5802313"/>
            <a:ext cx="27748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i="1" dirty="0" err="1"/>
              <a:t>ponderi</a:t>
            </a:r>
            <a:r>
              <a:rPr lang="en-US" b="0" i="1" dirty="0"/>
              <a:t> ne-</a:t>
            </a:r>
            <a:r>
              <a:rPr lang="en-US" b="0" i="1" dirty="0" err="1"/>
              <a:t>uniforme</a:t>
            </a:r>
            <a:endParaRPr lang="en-US" b="0" i="1" dirty="0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16596"/>
            <a:ext cx="7308812" cy="1156320"/>
          </a:xfrm>
          <a:prstGeom prst="rect">
            <a:avLst/>
          </a:prstGeom>
        </p:spPr>
      </p:pic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34652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/>
          <a:srcRect r="34503" b="17790"/>
          <a:stretch>
            <a:fillRect/>
          </a:stretch>
        </p:blipFill>
        <p:spPr bwMode="auto">
          <a:xfrm>
            <a:off x="1371600" y="990600"/>
            <a:ext cx="6248400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Formarea</a:t>
            </a:r>
            <a:r>
              <a:rPr lang="en-US" dirty="0"/>
              <a:t> </a:t>
            </a:r>
            <a:r>
              <a:rPr lang="en-US" dirty="0" err="1"/>
              <a:t>imaginilor</a:t>
            </a:r>
            <a:endParaRPr lang="en-US" dirty="0"/>
          </a:p>
        </p:txBody>
      </p:sp>
      <p:sp>
        <p:nvSpPr>
          <p:cNvPr id="71684" name="TextBox 3"/>
          <p:cNvSpPr txBox="1">
            <a:spLocks noChangeArrowheads="1"/>
          </p:cNvSpPr>
          <p:nvPr/>
        </p:nvSpPr>
        <p:spPr bwMode="auto">
          <a:xfrm>
            <a:off x="6865158" y="6590746"/>
            <a:ext cx="25156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 Derek </a:t>
            </a:r>
            <a:r>
              <a:rPr lang="en-US" sz="1200" b="0" dirty="0" err="1">
                <a:solidFill>
                  <a:srgbClr val="000000"/>
                </a:solidFill>
                <a:latin typeface="Calibri" pitchFamily="34" charset="0"/>
              </a:rPr>
              <a:t>Hoiem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79912" y="1448780"/>
            <a:ext cx="19082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/>
              <a:t>sursă</a:t>
            </a:r>
            <a:r>
              <a:rPr lang="en-US" b="0" dirty="0"/>
              <a:t> de </a:t>
            </a:r>
            <a:r>
              <a:rPr lang="en-US" b="0" dirty="0" err="1"/>
              <a:t>lumină</a:t>
            </a:r>
            <a:endParaRPr lang="en-US" b="0" dirty="0"/>
          </a:p>
          <a:p>
            <a:endParaRPr lang="en-US" b="0" dirty="0"/>
          </a:p>
        </p:txBody>
      </p:sp>
      <p:sp>
        <p:nvSpPr>
          <p:cNvPr id="6" name="TextBox 5"/>
          <p:cNvSpPr txBox="1"/>
          <p:nvPr/>
        </p:nvSpPr>
        <p:spPr>
          <a:xfrm>
            <a:off x="1331640" y="5949280"/>
            <a:ext cx="1800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/>
              <a:t>obiect</a:t>
            </a:r>
            <a:endParaRPr lang="en-US" b="0" dirty="0"/>
          </a:p>
        </p:txBody>
      </p:sp>
      <p:sp>
        <p:nvSpPr>
          <p:cNvPr id="7" name="TextBox 6"/>
          <p:cNvSpPr txBox="1"/>
          <p:nvPr/>
        </p:nvSpPr>
        <p:spPr>
          <a:xfrm>
            <a:off x="3743908" y="4545124"/>
            <a:ext cx="1656184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0" dirty="0" err="1"/>
              <a:t>cameră</a:t>
            </a:r>
            <a:r>
              <a:rPr lang="en-US" sz="1600" b="0" dirty="0"/>
              <a:t> </a:t>
            </a:r>
          </a:p>
          <a:p>
            <a:r>
              <a:rPr lang="en-US" sz="1600" b="0" dirty="0"/>
              <a:t>- </a:t>
            </a:r>
            <a:r>
              <a:rPr lang="en-US" sz="1600" b="0" dirty="0" err="1"/>
              <a:t>analogică</a:t>
            </a:r>
            <a:endParaRPr lang="en-US" sz="1600" b="0" dirty="0"/>
          </a:p>
          <a:p>
            <a:r>
              <a:rPr lang="en-US" sz="1600" b="0" dirty="0"/>
              <a:t>- </a:t>
            </a:r>
            <a:r>
              <a:rPr lang="en-US" sz="1600" b="0" dirty="0" err="1"/>
              <a:t>digitală</a:t>
            </a:r>
            <a:endParaRPr lang="en-US" sz="1600" b="0" dirty="0"/>
          </a:p>
          <a:p>
            <a:endParaRPr lang="en-US" b="0" dirty="0"/>
          </a:p>
        </p:txBody>
      </p:sp>
      <p:sp>
        <p:nvSpPr>
          <p:cNvPr id="8" name="TextBox 7"/>
          <p:cNvSpPr txBox="1"/>
          <p:nvPr/>
        </p:nvSpPr>
        <p:spPr>
          <a:xfrm>
            <a:off x="5076056" y="5687960"/>
            <a:ext cx="338437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dirty="0"/>
              <a:t>imagine = </a:t>
            </a:r>
            <a:r>
              <a:rPr lang="en-US" b="0" dirty="0" err="1"/>
              <a:t>proiecția</a:t>
            </a:r>
            <a:r>
              <a:rPr lang="en-US" b="0" dirty="0"/>
              <a:t> </a:t>
            </a:r>
            <a:r>
              <a:rPr lang="en-US" b="0" dirty="0" err="1"/>
              <a:t>luminii</a:t>
            </a:r>
            <a:r>
              <a:rPr lang="en-US" b="0" dirty="0"/>
              <a:t> </a:t>
            </a:r>
            <a:r>
              <a:rPr lang="en-US" b="0" dirty="0" err="1"/>
              <a:t>reflectate</a:t>
            </a:r>
            <a:r>
              <a:rPr lang="en-US" b="0" dirty="0"/>
              <a:t> de </a:t>
            </a:r>
            <a:r>
              <a:rPr lang="en-US" b="0" dirty="0" err="1"/>
              <a:t>pe</a:t>
            </a:r>
            <a:r>
              <a:rPr lang="en-US" b="0" dirty="0"/>
              <a:t> </a:t>
            </a:r>
            <a:r>
              <a:rPr lang="en-US" b="0" dirty="0" err="1"/>
              <a:t>obiect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888137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 err="1">
                <a:solidFill>
                  <a:srgbClr val="000000"/>
                </a:solidFill>
              </a:rPr>
              <a:t>Corelație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5238" name="TextBox 42"/>
          <p:cNvSpPr txBox="1">
            <a:spLocks noChangeArrowheads="1"/>
          </p:cNvSpPr>
          <p:nvPr/>
        </p:nvSpPr>
        <p:spPr bwMode="auto">
          <a:xfrm>
            <a:off x="555625" y="2735263"/>
            <a:ext cx="60975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 err="1"/>
              <a:t>Corelație</a:t>
            </a:r>
            <a:r>
              <a:rPr lang="en-US" sz="2400" b="0" dirty="0"/>
              <a:t>: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26383"/>
            <a:ext cx="7092788" cy="1222497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80928"/>
            <a:ext cx="2095500" cy="368300"/>
          </a:xfrm>
          <a:prstGeom prst="rect">
            <a:avLst/>
          </a:prstGeom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23302"/>
              </p:ext>
            </p:extLst>
          </p:nvPr>
        </p:nvGraphicFramePr>
        <p:xfrm>
          <a:off x="899592" y="3789040"/>
          <a:ext cx="3492389" cy="23563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56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4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15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(-k,-k)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(-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k,+k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(0,0)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(+k,-k)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(+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k,+k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256076" y="4509120"/>
            <a:ext cx="2988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rgbClr val="FFCC66"/>
                </a:solidFill>
              </a:rPr>
              <a:t>Filtrul</a:t>
            </a:r>
            <a:r>
              <a:rPr lang="en-US" sz="2000" b="0" dirty="0">
                <a:solidFill>
                  <a:srgbClr val="FFCC66"/>
                </a:solidFill>
              </a:rPr>
              <a:t> F de </a:t>
            </a:r>
            <a:r>
              <a:rPr lang="en-US" sz="2000" b="0" dirty="0" err="1">
                <a:solidFill>
                  <a:srgbClr val="FFCC66"/>
                </a:solidFill>
              </a:rPr>
              <a:t>dimensiuni</a:t>
            </a:r>
            <a:r>
              <a:rPr lang="en-US" sz="2000" b="0" dirty="0">
                <a:solidFill>
                  <a:srgbClr val="FFCC66"/>
                </a:solidFill>
              </a:rPr>
              <a:t> (2k +1) x (2k+1) </a:t>
            </a:r>
            <a:r>
              <a:rPr lang="en-US" sz="2000" b="0" dirty="0" err="1">
                <a:solidFill>
                  <a:srgbClr val="FFCC66"/>
                </a:solidFill>
              </a:rPr>
              <a:t>centrat</a:t>
            </a:r>
            <a:r>
              <a:rPr lang="en-US" sz="2000" b="0" dirty="0">
                <a:solidFill>
                  <a:srgbClr val="FFCC66"/>
                </a:solidFill>
              </a:rPr>
              <a:t> </a:t>
            </a:r>
            <a:r>
              <a:rPr lang="en-US" sz="2000" b="0" dirty="0" err="1">
                <a:solidFill>
                  <a:srgbClr val="FFCC66"/>
                </a:solidFill>
              </a:rPr>
              <a:t>în</a:t>
            </a:r>
            <a:r>
              <a:rPr lang="en-US" sz="2000" b="0" dirty="0">
                <a:solidFill>
                  <a:srgbClr val="FFCC66"/>
                </a:solidFill>
              </a:rPr>
              <a:t> (0,0)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4427984" y="5085184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C66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46033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 err="1">
                <a:solidFill>
                  <a:srgbClr val="000000"/>
                </a:solidFill>
              </a:rPr>
              <a:t>Corelație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5238" name="TextBox 42"/>
          <p:cNvSpPr txBox="1">
            <a:spLocks noChangeArrowheads="1"/>
          </p:cNvSpPr>
          <p:nvPr/>
        </p:nvSpPr>
        <p:spPr bwMode="auto">
          <a:xfrm>
            <a:off x="555625" y="2735263"/>
            <a:ext cx="60975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 err="1"/>
              <a:t>Corelație</a:t>
            </a:r>
            <a:r>
              <a:rPr lang="en-US" sz="2400" b="0" dirty="0"/>
              <a:t>: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26383"/>
            <a:ext cx="7092788" cy="1222497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80928"/>
            <a:ext cx="2095500" cy="368300"/>
          </a:xfrm>
          <a:prstGeom prst="rect">
            <a:avLst/>
          </a:prstGeom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584200" y="3318083"/>
            <a:ext cx="83693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 err="1"/>
              <a:t>Filtrarea</a:t>
            </a:r>
            <a:r>
              <a:rPr lang="en-US" sz="2400" b="0" dirty="0"/>
              <a:t> (</a:t>
            </a:r>
            <a:r>
              <a:rPr lang="en-US" sz="2400" b="0" dirty="0" err="1"/>
              <a:t>liniară</a:t>
            </a:r>
            <a:r>
              <a:rPr lang="en-US" sz="2400" b="0" dirty="0"/>
              <a:t> a) </a:t>
            </a:r>
            <a:r>
              <a:rPr lang="en-US" sz="2400" b="0" dirty="0" err="1"/>
              <a:t>unei</a:t>
            </a:r>
            <a:r>
              <a:rPr lang="en-US" sz="2400" b="0" dirty="0"/>
              <a:t> </a:t>
            </a:r>
            <a:r>
              <a:rPr lang="en-US" sz="2400" b="0" dirty="0" err="1"/>
              <a:t>imagini</a:t>
            </a:r>
            <a:r>
              <a:rPr lang="en-US" sz="2400" b="0" dirty="0"/>
              <a:t>: </a:t>
            </a:r>
            <a:r>
              <a:rPr lang="en-US" sz="2400" b="0" dirty="0" err="1"/>
              <a:t>înlocuim</a:t>
            </a:r>
            <a:r>
              <a:rPr lang="en-US" sz="2400" b="0" dirty="0"/>
              <a:t> </a:t>
            </a:r>
            <a:r>
              <a:rPr lang="en-US" sz="2400" b="0" dirty="0" err="1"/>
              <a:t>fiecare</a:t>
            </a:r>
            <a:r>
              <a:rPr lang="en-US" sz="2400" b="0" dirty="0"/>
              <a:t> pixel cu o </a:t>
            </a:r>
            <a:r>
              <a:rPr lang="en-US" sz="2400" b="0" dirty="0" err="1"/>
              <a:t>combinație</a:t>
            </a:r>
            <a:r>
              <a:rPr lang="en-US" sz="2400" b="0" dirty="0"/>
              <a:t> (</a:t>
            </a:r>
            <a:r>
              <a:rPr lang="en-US" sz="2400" b="0" dirty="0" err="1"/>
              <a:t>liniară</a:t>
            </a:r>
            <a:r>
              <a:rPr lang="en-US" sz="2400" b="0" dirty="0"/>
              <a:t>) a “</a:t>
            </a:r>
            <a:r>
              <a:rPr lang="en-US" sz="2400" b="0" dirty="0" err="1"/>
              <a:t>vecinilor</a:t>
            </a:r>
            <a:r>
              <a:rPr lang="en-US" sz="2400" b="0" dirty="0"/>
              <a:t>” </a:t>
            </a:r>
            <a:r>
              <a:rPr lang="en-US" sz="2400" b="0" dirty="0" err="1"/>
              <a:t>săi</a:t>
            </a:r>
            <a:r>
              <a:rPr lang="en-US" sz="2400" b="0" dirty="0"/>
              <a:t>.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173436"/>
              </p:ext>
            </p:extLst>
          </p:nvPr>
        </p:nvGraphicFramePr>
        <p:xfrm>
          <a:off x="5256076" y="4457076"/>
          <a:ext cx="3492389" cy="23563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63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3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7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i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-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k,j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-k)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i-k,j+k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i,j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i+k,j-k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i+k,j+k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542196"/>
              </p:ext>
            </p:extLst>
          </p:nvPr>
        </p:nvGraphicFramePr>
        <p:xfrm>
          <a:off x="1151619" y="4457076"/>
          <a:ext cx="3492389" cy="23563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56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4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15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(-k,-k)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(-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k,+k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(0,0)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061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(+k,-k)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(+</a:t>
                      </a:r>
                      <a:r>
                        <a:rPr lang="en-US" sz="1400" b="1" dirty="0" err="1">
                          <a:solidFill>
                            <a:srgbClr val="0000FF"/>
                          </a:solidFill>
                        </a:rPr>
                        <a:t>k,+k</a:t>
                      </a:r>
                      <a:r>
                        <a:rPr lang="en-US" sz="1400" b="1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644008" y="5420833"/>
            <a:ext cx="5760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.*</a:t>
            </a:r>
          </a:p>
        </p:txBody>
      </p:sp>
      <p:sp>
        <p:nvSpPr>
          <p:cNvPr id="4" name="Block Arc 3"/>
          <p:cNvSpPr/>
          <p:nvPr/>
        </p:nvSpPr>
        <p:spPr bwMode="auto">
          <a:xfrm rot="16200000">
            <a:off x="-126522" y="5319210"/>
            <a:ext cx="2340260" cy="648072"/>
          </a:xfrm>
          <a:prstGeom prst="blockArc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Block Arc 16"/>
          <p:cNvSpPr/>
          <p:nvPr/>
        </p:nvSpPr>
        <p:spPr bwMode="auto">
          <a:xfrm rot="5400000">
            <a:off x="7649834" y="5283206"/>
            <a:ext cx="2340260" cy="648072"/>
          </a:xfrm>
          <a:prstGeom prst="blockArc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05934" y="5373216"/>
            <a:ext cx="1080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/>
              <a:t>suma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5832140" y="4041068"/>
            <a:ext cx="248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00FF"/>
                </a:solidFill>
              </a:rPr>
              <a:t>Vecinătate</a:t>
            </a:r>
            <a:r>
              <a:rPr lang="en-US" dirty="0">
                <a:solidFill>
                  <a:srgbClr val="0000FF"/>
                </a:solidFill>
              </a:rPr>
              <a:t> pixel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75756" y="407707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CC66"/>
                </a:solidFill>
              </a:rPr>
              <a:t>Filtru</a:t>
            </a:r>
            <a:endParaRPr lang="en-US" dirty="0">
              <a:solidFill>
                <a:srgbClr val="FFCC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0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7" grpId="0" animBg="1"/>
      <p:bldP spid="5" grpId="0"/>
      <p:bldP spid="6" grpId="0"/>
      <p:bldP spid="1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 err="1">
                <a:solidFill>
                  <a:srgbClr val="000000"/>
                </a:solidFill>
              </a:rPr>
              <a:t>Corelație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5238" name="TextBox 42"/>
          <p:cNvSpPr txBox="1">
            <a:spLocks noChangeArrowheads="1"/>
          </p:cNvSpPr>
          <p:nvPr/>
        </p:nvSpPr>
        <p:spPr bwMode="auto">
          <a:xfrm>
            <a:off x="555625" y="2735263"/>
            <a:ext cx="60975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 err="1"/>
              <a:t>Corelație</a:t>
            </a:r>
            <a:r>
              <a:rPr lang="en-US" sz="2400" b="0" dirty="0"/>
              <a:t>: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26383"/>
            <a:ext cx="7092788" cy="1222497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80928"/>
            <a:ext cx="2095500" cy="368300"/>
          </a:xfrm>
          <a:prstGeom prst="rect">
            <a:avLst/>
          </a:prstGeom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584200" y="3318083"/>
            <a:ext cx="83693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dirty="0" err="1"/>
              <a:t>Filtrarea</a:t>
            </a:r>
            <a:r>
              <a:rPr lang="en-US" sz="2400" b="0" dirty="0"/>
              <a:t> (</a:t>
            </a:r>
            <a:r>
              <a:rPr lang="en-US" sz="2400" b="0" dirty="0" err="1"/>
              <a:t>liniară</a:t>
            </a:r>
            <a:r>
              <a:rPr lang="en-US" sz="2400" b="0" dirty="0"/>
              <a:t> a) </a:t>
            </a:r>
            <a:r>
              <a:rPr lang="en-US" sz="2400" b="0" dirty="0" err="1"/>
              <a:t>unei</a:t>
            </a:r>
            <a:r>
              <a:rPr lang="en-US" sz="2400" b="0" dirty="0"/>
              <a:t> </a:t>
            </a:r>
            <a:r>
              <a:rPr lang="en-US" sz="2400" b="0" dirty="0" err="1"/>
              <a:t>imagini</a:t>
            </a:r>
            <a:r>
              <a:rPr lang="en-US" sz="2400" b="0" dirty="0"/>
              <a:t>: </a:t>
            </a:r>
            <a:r>
              <a:rPr lang="en-US" sz="2400" b="0" dirty="0" err="1"/>
              <a:t>înlocuim</a:t>
            </a:r>
            <a:r>
              <a:rPr lang="en-US" sz="2400" b="0" dirty="0"/>
              <a:t> </a:t>
            </a:r>
            <a:r>
              <a:rPr lang="en-US" sz="2400" b="0" dirty="0" err="1"/>
              <a:t>fiecare</a:t>
            </a:r>
            <a:r>
              <a:rPr lang="en-US" sz="2400" b="0" dirty="0"/>
              <a:t> pixel cu o </a:t>
            </a:r>
            <a:r>
              <a:rPr lang="en-US" sz="2400" b="0" dirty="0" err="1"/>
              <a:t>combinație</a:t>
            </a:r>
            <a:r>
              <a:rPr lang="en-US" sz="2400" b="0" dirty="0"/>
              <a:t> (</a:t>
            </a:r>
            <a:r>
              <a:rPr lang="en-US" sz="2400" b="0" dirty="0" err="1"/>
              <a:t>liniară</a:t>
            </a:r>
            <a:r>
              <a:rPr lang="en-US" sz="2400" b="0" dirty="0"/>
              <a:t>) a “</a:t>
            </a:r>
            <a:r>
              <a:rPr lang="en-US" sz="2400" b="0" dirty="0" err="1"/>
              <a:t>vecinilor</a:t>
            </a:r>
            <a:r>
              <a:rPr lang="en-US" sz="2400" b="0" dirty="0"/>
              <a:t>” </a:t>
            </a:r>
            <a:r>
              <a:rPr lang="en-US" sz="2400" b="0" dirty="0" err="1"/>
              <a:t>săi</a:t>
            </a:r>
            <a:r>
              <a:rPr lang="en-US" sz="2400" b="0" dirty="0"/>
              <a:t>.</a:t>
            </a:r>
          </a:p>
        </p:txBody>
      </p:sp>
      <p:sp>
        <p:nvSpPr>
          <p:cNvPr id="18" name="TextBox 6"/>
          <p:cNvSpPr txBox="1">
            <a:spLocks noChangeArrowheads="1"/>
          </p:cNvSpPr>
          <p:nvPr/>
        </p:nvSpPr>
        <p:spPr bwMode="auto">
          <a:xfrm>
            <a:off x="584200" y="4401108"/>
            <a:ext cx="83693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 i="1" dirty="0"/>
              <a:t>F</a:t>
            </a:r>
            <a:r>
              <a:rPr lang="en-US" sz="2400" b="0" dirty="0"/>
              <a:t> se </a:t>
            </a:r>
            <a:r>
              <a:rPr lang="en-US" sz="2400" b="0" dirty="0" err="1"/>
              <a:t>mai</a:t>
            </a:r>
            <a:r>
              <a:rPr lang="en-US" sz="2400" b="0" dirty="0"/>
              <a:t> </a:t>
            </a:r>
            <a:r>
              <a:rPr lang="en-US" sz="2400" b="0" dirty="0" err="1"/>
              <a:t>numeşte</a:t>
            </a:r>
            <a:r>
              <a:rPr lang="en-US" sz="2400" b="0" dirty="0"/>
              <a:t> </a:t>
            </a:r>
            <a:r>
              <a:rPr lang="en-US" sz="2400" dirty="0" err="1"/>
              <a:t>filtru</a:t>
            </a:r>
            <a:r>
              <a:rPr lang="en-US" sz="2400" b="0" dirty="0"/>
              <a:t>, </a:t>
            </a:r>
            <a:r>
              <a:rPr lang="en-US" sz="2400" dirty="0"/>
              <a:t>kernel</a:t>
            </a:r>
            <a:r>
              <a:rPr lang="en-US" sz="2400" b="0" dirty="0"/>
              <a:t>, </a:t>
            </a:r>
            <a:r>
              <a:rPr lang="en-US" sz="2400" dirty="0" err="1"/>
              <a:t>mască</a:t>
            </a:r>
            <a:r>
              <a:rPr lang="en-US" sz="2400" dirty="0"/>
              <a:t> (de </a:t>
            </a:r>
            <a:r>
              <a:rPr lang="en-US" sz="2400" dirty="0" err="1"/>
              <a:t>filtrare</a:t>
            </a:r>
            <a:r>
              <a:rPr lang="en-US" sz="2400" dirty="0"/>
              <a:t>)</a:t>
            </a:r>
            <a:r>
              <a:rPr lang="en-US" sz="2400" b="0" dirty="0"/>
              <a:t>.</a:t>
            </a:r>
            <a:endParaRPr lang="en-US" sz="2400" dirty="0"/>
          </a:p>
          <a:p>
            <a:endParaRPr lang="en-US" sz="2400" b="0" dirty="0"/>
          </a:p>
          <a:p>
            <a:r>
              <a:rPr lang="en-US" sz="2400" b="0" dirty="0" err="1"/>
              <a:t>Filtrul</a:t>
            </a:r>
            <a:r>
              <a:rPr lang="en-US" sz="2400" b="0" dirty="0"/>
              <a:t> F - </a:t>
            </a:r>
            <a:r>
              <a:rPr lang="en-US" sz="2400" b="0" dirty="0" err="1"/>
              <a:t>conține</a:t>
            </a:r>
            <a:r>
              <a:rPr lang="en-US" sz="2400" b="0" dirty="0"/>
              <a:t> </a:t>
            </a:r>
            <a:r>
              <a:rPr lang="en-US" sz="2400" b="0" dirty="0" err="1"/>
              <a:t>ponderile</a:t>
            </a:r>
            <a:r>
              <a:rPr lang="en-US" sz="2400" b="0" dirty="0"/>
              <a:t> </a:t>
            </a:r>
            <a:r>
              <a:rPr lang="en-US" sz="2400" b="0" dirty="0" err="1"/>
              <a:t>pixelilor</a:t>
            </a:r>
            <a:r>
              <a:rPr lang="en-US" sz="2400" b="0" dirty="0"/>
              <a:t> </a:t>
            </a:r>
            <a:r>
              <a:rPr lang="en-US" sz="2400" b="0" dirty="0" err="1"/>
              <a:t>folosiți</a:t>
            </a:r>
            <a:r>
              <a:rPr lang="en-US" sz="2400" b="0" dirty="0"/>
              <a:t> </a:t>
            </a:r>
            <a:r>
              <a:rPr lang="en-US" sz="2400" b="0" dirty="0" err="1"/>
              <a:t>în</a:t>
            </a:r>
            <a:r>
              <a:rPr lang="en-US" sz="2400" b="0" dirty="0"/>
              <a:t> </a:t>
            </a:r>
            <a:r>
              <a:rPr lang="en-US" sz="2400" b="0" dirty="0" err="1"/>
              <a:t>combinația</a:t>
            </a:r>
            <a:r>
              <a:rPr lang="en-US" sz="2400" b="0" dirty="0"/>
              <a:t> (</a:t>
            </a:r>
            <a:r>
              <a:rPr lang="en-US" sz="2400" b="0" dirty="0" err="1"/>
              <a:t>liniară</a:t>
            </a:r>
            <a:r>
              <a:rPr lang="en-US" sz="2400" b="0" dirty="0"/>
              <a:t>).</a:t>
            </a:r>
          </a:p>
          <a:p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63728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dirty="0" err="1"/>
              <a:t>Filtrul</a:t>
            </a:r>
            <a:r>
              <a:rPr lang="en-US" dirty="0"/>
              <a:t> de </a:t>
            </a:r>
            <a:r>
              <a:rPr lang="en-US" dirty="0" err="1"/>
              <a:t>medie</a:t>
            </a:r>
            <a:endParaRPr lang="en-US" dirty="0"/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>
          <a:xfrm>
            <a:off x="738188" y="1128713"/>
            <a:ext cx="7772400" cy="1832235"/>
          </a:xfrm>
        </p:spPr>
        <p:txBody>
          <a:bodyPr/>
          <a:lstStyle/>
          <a:p>
            <a:r>
              <a:rPr lang="en-US" sz="2400" dirty="0" err="1"/>
              <a:t>Ce</a:t>
            </a:r>
            <a:r>
              <a:rPr lang="en-US" sz="2400" dirty="0"/>
              <a:t> </a:t>
            </a:r>
            <a:r>
              <a:rPr lang="en-US" sz="2400" dirty="0" err="1"/>
              <a:t>ponderi</a:t>
            </a:r>
            <a:r>
              <a:rPr lang="en-US" sz="2400" dirty="0"/>
              <a:t> are </a:t>
            </a:r>
            <a:r>
              <a:rPr lang="en-US" sz="2400" dirty="0" err="1"/>
              <a:t>filtrul</a:t>
            </a:r>
            <a:r>
              <a:rPr lang="en-US" sz="2400" dirty="0"/>
              <a:t> </a:t>
            </a:r>
            <a:r>
              <a:rPr lang="en-US" sz="2400" i="1" dirty="0"/>
              <a:t>F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exemplul</a:t>
            </a:r>
            <a:r>
              <a:rPr lang="en-US" sz="2400" dirty="0"/>
              <a:t> precedent (</a:t>
            </a:r>
            <a:r>
              <a:rPr lang="en-US" sz="2400" dirty="0" err="1"/>
              <a:t>medie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2D)?</a:t>
            </a:r>
          </a:p>
        </p:txBody>
      </p:sp>
      <p:graphicFrame>
        <p:nvGraphicFramePr>
          <p:cNvPr id="4" name="Group 129"/>
          <p:cNvGraphicFramePr>
            <a:graphicFrameLocks noGrp="1"/>
          </p:cNvGraphicFramePr>
          <p:nvPr/>
        </p:nvGraphicFramePr>
        <p:xfrm>
          <a:off x="6211888" y="2628900"/>
          <a:ext cx="2741600" cy="2518883"/>
        </p:xfrm>
        <a:graphic>
          <a:graphicData uri="http://schemas.openxmlformats.org/drawingml/2006/table">
            <a:tbl>
              <a:tblPr/>
              <a:tblGrid>
                <a:gridCol w="274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22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64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113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43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10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12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6384" name="Rectangle 253"/>
          <p:cNvSpPr>
            <a:spLocks noChangeArrowheads="1"/>
          </p:cNvSpPr>
          <p:nvPr/>
        </p:nvSpPr>
        <p:spPr bwMode="auto">
          <a:xfrm>
            <a:off x="7565517" y="2852936"/>
            <a:ext cx="318851" cy="30034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7" name="Group 5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578865"/>
              </p:ext>
            </p:extLst>
          </p:nvPr>
        </p:nvGraphicFramePr>
        <p:xfrm>
          <a:off x="2807804" y="2600908"/>
          <a:ext cx="3140011" cy="2551105"/>
        </p:xfrm>
        <a:graphic>
          <a:graphicData uri="http://schemas.openxmlformats.org/drawingml/2006/table">
            <a:tbl>
              <a:tblPr/>
              <a:tblGrid>
                <a:gridCol w="314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66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13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40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2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29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6509" name="Rectangle 127"/>
          <p:cNvSpPr>
            <a:spLocks noChangeArrowheads="1"/>
          </p:cNvSpPr>
          <p:nvPr/>
        </p:nvSpPr>
        <p:spPr bwMode="auto">
          <a:xfrm>
            <a:off x="4085741" y="2577108"/>
            <a:ext cx="914400" cy="8032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89458" y="2852936"/>
            <a:ext cx="1752600" cy="1473200"/>
            <a:chOff x="3799" y="2064"/>
            <a:chExt cx="1433" cy="1136"/>
          </a:xfrm>
        </p:grpSpPr>
        <p:grpSp>
          <p:nvGrpSpPr>
            <p:cNvPr id="96516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96518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19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0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1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2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3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4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5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6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7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28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29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0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1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2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3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4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96517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274538" y="4451548"/>
            <a:ext cx="224523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b="0" dirty="0" err="1">
                <a:solidFill>
                  <a:srgbClr val="000000"/>
                </a:solidFill>
                <a:cs typeface="Arial" pitchFamily="34" charset="0"/>
              </a:rPr>
              <a:t>filtru</a:t>
            </a:r>
            <a:r>
              <a:rPr lang="en-US" sz="2400" b="0" dirty="0">
                <a:solidFill>
                  <a:srgbClr val="000000"/>
                </a:solidFill>
                <a:cs typeface="Arial" pitchFamily="34" charset="0"/>
              </a:rPr>
              <a:t> de </a:t>
            </a:r>
            <a:r>
              <a:rPr lang="en-US" sz="2400" b="0" dirty="0" err="1">
                <a:solidFill>
                  <a:srgbClr val="000000"/>
                </a:solidFill>
                <a:cs typeface="Arial" pitchFamily="34" charset="0"/>
              </a:rPr>
              <a:t>medie</a:t>
            </a:r>
            <a:endParaRPr lang="en-US" sz="2400" b="0" dirty="0">
              <a:solidFill>
                <a:srgbClr val="000000"/>
              </a:solidFill>
              <a:cs typeface="Arial" pitchFamily="34" charset="0"/>
            </a:endParaRPr>
          </a:p>
          <a:p>
            <a:pPr eaLnBrk="0" hangingPunct="0"/>
            <a:r>
              <a:rPr lang="en-US" sz="2400" b="0" dirty="0">
                <a:solidFill>
                  <a:srgbClr val="000000"/>
                </a:solidFill>
                <a:cs typeface="Arial" pitchFamily="34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cs typeface="Arial" pitchFamily="34" charset="0"/>
              </a:rPr>
              <a:t>filtru</a:t>
            </a:r>
            <a:r>
              <a:rPr lang="en-US" sz="24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cs typeface="Arial" pitchFamily="34" charset="0"/>
              </a:rPr>
              <a:t>pătrat</a:t>
            </a:r>
            <a:r>
              <a:rPr lang="en-US" sz="2400" b="0" dirty="0">
                <a:solidFill>
                  <a:srgbClr val="000000"/>
                </a:solidFill>
                <a:cs typeface="Arial" pitchFamily="34" charset="0"/>
              </a:rPr>
              <a:t>)</a:t>
            </a:r>
          </a:p>
        </p:txBody>
      </p:sp>
      <p:pic>
        <p:nvPicPr>
          <p:cNvPr id="96514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 l="64516" t="10376" r="17741" b="-3758"/>
          <a:stretch>
            <a:fillRect/>
          </a:stretch>
        </p:blipFill>
        <p:spPr bwMode="auto">
          <a:xfrm>
            <a:off x="2339752" y="2204864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1092733" y="3276798"/>
            <a:ext cx="16430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/>
              <a:t>?</a:t>
            </a:r>
          </a:p>
        </p:txBody>
      </p: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2168860"/>
            <a:ext cx="942975" cy="352425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406" y="2152560"/>
            <a:ext cx="972108" cy="388543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68860"/>
            <a:ext cx="959354" cy="362205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52" y="5769260"/>
            <a:ext cx="2095500" cy="368300"/>
          </a:xfrm>
          <a:prstGeom prst="rect">
            <a:avLst/>
          </a:prstGeom>
        </p:spPr>
      </p:pic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361715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44624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err="1"/>
              <a:t>Blurarea</a:t>
            </a:r>
            <a:r>
              <a:rPr lang="en-US" sz="4000" dirty="0"/>
              <a:t> (</a:t>
            </a:r>
            <a:r>
              <a:rPr lang="en-US" sz="4000" dirty="0" err="1"/>
              <a:t>netezirea</a:t>
            </a:r>
            <a:r>
              <a:rPr lang="en-US" sz="4000" dirty="0"/>
              <a:t>) </a:t>
            </a:r>
            <a:r>
              <a:rPr lang="en-US" sz="4000" dirty="0" err="1"/>
              <a:t>unei</a:t>
            </a:r>
            <a:r>
              <a:rPr lang="en-US" sz="4000" dirty="0"/>
              <a:t> </a:t>
            </a:r>
            <a:r>
              <a:rPr lang="en-US" sz="4000" dirty="0" err="1"/>
              <a:t>imagini</a:t>
            </a:r>
            <a:br>
              <a:rPr lang="en-US" sz="4000" dirty="0"/>
            </a:br>
            <a:r>
              <a:rPr lang="en-US" sz="4000" dirty="0"/>
              <a:t> cu un </a:t>
            </a:r>
            <a:r>
              <a:rPr lang="en-US" sz="4000" dirty="0" err="1"/>
              <a:t>filtru</a:t>
            </a:r>
            <a:r>
              <a:rPr lang="en-US" sz="4000" dirty="0"/>
              <a:t> de </a:t>
            </a:r>
            <a:r>
              <a:rPr lang="en-US" sz="4000" dirty="0" err="1"/>
              <a:t>medie</a:t>
            </a:r>
            <a:endParaRPr lang="en-US" sz="4000" dirty="0"/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88" y="2260600"/>
            <a:ext cx="3395662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46663" y="2260600"/>
            <a:ext cx="3395662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1350963"/>
            <a:ext cx="5461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6" name="TextBox 5"/>
          <p:cNvSpPr txBox="1">
            <a:spLocks noChangeArrowheads="1"/>
          </p:cNvSpPr>
          <p:nvPr/>
        </p:nvSpPr>
        <p:spPr bwMode="auto">
          <a:xfrm>
            <a:off x="5265738" y="1274763"/>
            <a:ext cx="3687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err="1"/>
              <a:t>pictograma</a:t>
            </a:r>
            <a:r>
              <a:rPr lang="en-US" sz="1400" b="0" dirty="0"/>
              <a:t> </a:t>
            </a:r>
            <a:r>
              <a:rPr lang="en-US" sz="1400" b="0" dirty="0" err="1"/>
              <a:t>pentru</a:t>
            </a:r>
            <a:r>
              <a:rPr lang="en-US" sz="1400" b="0" dirty="0"/>
              <a:t> </a:t>
            </a:r>
            <a:r>
              <a:rPr lang="en-US" sz="1400" b="0" dirty="0" err="1"/>
              <a:t>filtru</a:t>
            </a:r>
            <a:r>
              <a:rPr lang="en-US" sz="1400" b="0" dirty="0"/>
              <a:t> de </a:t>
            </a:r>
            <a:r>
              <a:rPr lang="en-US" sz="1400" b="0" dirty="0" err="1"/>
              <a:t>medie</a:t>
            </a:r>
            <a:r>
              <a:rPr lang="en-US" sz="1400" b="0" dirty="0"/>
              <a:t>: </a:t>
            </a:r>
          </a:p>
          <a:p>
            <a:r>
              <a:rPr lang="en-US" sz="1400" b="0" dirty="0" err="1"/>
              <a:t>alb</a:t>
            </a:r>
            <a:r>
              <a:rPr lang="en-US" sz="1400" b="0" dirty="0"/>
              <a:t> = </a:t>
            </a:r>
            <a:r>
              <a:rPr lang="en-US" sz="1400" b="0" dirty="0" err="1"/>
              <a:t>valoare</a:t>
            </a:r>
            <a:r>
              <a:rPr lang="en-US" sz="1400" b="0" dirty="0"/>
              <a:t> mare, </a:t>
            </a:r>
            <a:r>
              <a:rPr lang="en-US" sz="1400" b="0" dirty="0" err="1"/>
              <a:t>negru</a:t>
            </a:r>
            <a:r>
              <a:rPr lang="en-US" sz="1400" b="0" dirty="0"/>
              <a:t> = </a:t>
            </a:r>
            <a:r>
              <a:rPr lang="en-US" sz="1400" b="0" dirty="0" err="1"/>
              <a:t>valoare</a:t>
            </a:r>
            <a:r>
              <a:rPr lang="en-US" sz="1400" b="0" dirty="0"/>
              <a:t> </a:t>
            </a:r>
            <a:r>
              <a:rPr lang="en-US" sz="1400" b="0" dirty="0" err="1"/>
              <a:t>mică</a:t>
            </a:r>
            <a:endParaRPr lang="en-US" sz="1400" b="0" dirty="0"/>
          </a:p>
        </p:txBody>
      </p:sp>
      <p:cxnSp>
        <p:nvCxnSpPr>
          <p:cNvPr id="97287" name="Straight Arrow Connector 7"/>
          <p:cNvCxnSpPr>
            <a:cxnSpLocks noChangeShapeType="1"/>
            <a:stCxn id="97286" idx="1"/>
          </p:cNvCxnSpPr>
          <p:nvPr/>
        </p:nvCxnSpPr>
        <p:spPr bwMode="auto">
          <a:xfrm rot="10800000" flipV="1">
            <a:off x="4813300" y="1536700"/>
            <a:ext cx="452438" cy="873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7288" name="TextBox 9"/>
          <p:cNvSpPr txBox="1">
            <a:spLocks noChangeArrowheads="1"/>
          </p:cNvSpPr>
          <p:nvPr/>
        </p:nvSpPr>
        <p:spPr bwMode="auto">
          <a:xfrm>
            <a:off x="1480338" y="5729288"/>
            <a:ext cx="19113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/>
              <a:t>Imagine </a:t>
            </a:r>
            <a:r>
              <a:rPr lang="en-US" b="0" dirty="0" err="1"/>
              <a:t>inițială</a:t>
            </a:r>
            <a:endParaRPr lang="en-US" b="0" dirty="0"/>
          </a:p>
        </p:txBody>
      </p:sp>
      <p:sp>
        <p:nvSpPr>
          <p:cNvPr id="97289" name="TextBox 10"/>
          <p:cNvSpPr txBox="1">
            <a:spLocks noChangeArrowheads="1"/>
          </p:cNvSpPr>
          <p:nvPr/>
        </p:nvSpPr>
        <p:spPr bwMode="auto">
          <a:xfrm>
            <a:off x="5802338" y="5692775"/>
            <a:ext cx="18843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/>
              <a:t>Imagine </a:t>
            </a:r>
            <a:r>
              <a:rPr lang="en-US" b="0" dirty="0" err="1"/>
              <a:t>filtrată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4953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304765"/>
            <a:ext cx="8676456" cy="756084"/>
          </a:xfrm>
        </p:spPr>
        <p:txBody>
          <a:bodyPr/>
          <a:lstStyle/>
          <a:p>
            <a:r>
              <a:rPr lang="en-US" dirty="0"/>
              <a:t>Care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dimensiunea</a:t>
            </a:r>
            <a:r>
              <a:rPr lang="en-US" dirty="0"/>
              <a:t> </a:t>
            </a:r>
            <a:r>
              <a:rPr lang="en-US" dirty="0" err="1"/>
              <a:t>imaginii</a:t>
            </a:r>
            <a:r>
              <a:rPr lang="en-US" dirty="0"/>
              <a:t> filtrate?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 bwMode="auto">
          <a:xfrm>
            <a:off x="701675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Dimensiune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output</a:t>
            </a: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3203848" y="2564904"/>
            <a:ext cx="3708412" cy="3276364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4000" i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3491880" y="2852936"/>
            <a:ext cx="3024336" cy="2736304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4000" i="1" dirty="0">
                <a:solidFill>
                  <a:srgbClr val="000000"/>
                </a:solidFill>
                <a:cs typeface="Arial" pitchFamily="34" charset="0"/>
              </a:rPr>
              <a:t>I</a:t>
            </a:r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2951820" y="2348880"/>
            <a:ext cx="792088" cy="746552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800" i="1" dirty="0">
                <a:solidFill>
                  <a:srgbClr val="000000"/>
                </a:solidFill>
                <a:cs typeface="Arial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55502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158E-6 -3.13875E-6 C 0.13567 -0.00695 0.27151 -0.01366 0.32859 -0.00278 C 0.38567 0.00811 0.40093 0.0512 0.34281 0.06533 C 0.28469 0.07946 0.03695 0.06926 -0.02048 0.08154 C -0.0779 0.09382 -0.06645 0.12787 -0.00209 0.13876 C 0.06228 0.14964 0.30725 0.13621 0.36537 0.1471 C 0.42349 0.15798 0.41186 0.19435 0.34698 0.20431 C 0.28209 0.21427 0.03365 0.1962 -0.02447 0.20709 C -0.08259 0.21798 -0.06472 0.25875 -0.00209 0.26963 C 0.06054 0.28052 0.28573 0.26106 0.35097 0.27241 C 0.4162 0.28376 0.45211 0.32453 0.38983 0.33774 C 0.32755 0.35094 0.04441 0.33913 -0.02256 0.3514 C -0.08953 0.36368 -0.0786 0.39912 -0.01232 0.4114 C 0.05395 0.42368 0.31002 0.42321 0.37543 0.42507 " pathEditMode="relative" ptsTypes="aaaaaaaaaaaa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022526"/>
            <a:ext cx="8676456" cy="4525963"/>
          </a:xfrm>
        </p:spPr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Care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dimensiunea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imaginii</a:t>
            </a:r>
            <a:r>
              <a:rPr lang="en-US" dirty="0">
                <a:latin typeface="Times New Roman"/>
                <a:cs typeface="Times New Roman"/>
              </a:rPr>
              <a:t> filtrate?</a:t>
            </a:r>
          </a:p>
          <a:p>
            <a:pPr>
              <a:buFontTx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/>
                <a:cs typeface="Times New Roman"/>
              </a:rPr>
              <a:t>PYTHON:  scipy.signal.convolve2d</a:t>
            </a:r>
          </a:p>
          <a:p>
            <a:pPr>
              <a:buFontTx/>
              <a:buChar char="•"/>
            </a:pPr>
            <a:r>
              <a:rPr lang="en-US" dirty="0" err="1">
                <a:latin typeface="Times New Roman"/>
                <a:cs typeface="Times New Roman"/>
              </a:rPr>
              <a:t>opțiuni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filtrare</a:t>
            </a:r>
            <a:endParaRPr lang="en-US" dirty="0">
              <a:latin typeface="Times New Roman"/>
              <a:cs typeface="Times New Roman"/>
            </a:endParaRPr>
          </a:p>
          <a:p>
            <a:pPr lvl="1"/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‘full’</a:t>
            </a:r>
            <a:r>
              <a:rPr lang="en-US" dirty="0">
                <a:latin typeface="Times New Roman"/>
                <a:cs typeface="Times New Roman"/>
              </a:rPr>
              <a:t>: dim(O) = dim(I) + dim(F)</a:t>
            </a:r>
          </a:p>
          <a:p>
            <a:pPr lvl="1"/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‘same’</a:t>
            </a:r>
            <a:r>
              <a:rPr lang="en-US" dirty="0">
                <a:latin typeface="Times New Roman"/>
                <a:cs typeface="Times New Roman"/>
              </a:rPr>
              <a:t>: dim(O) =  dim(I)</a:t>
            </a:r>
          </a:p>
          <a:p>
            <a:pPr lvl="1"/>
            <a:r>
              <a:rPr lang="en-US" dirty="0">
                <a:solidFill>
                  <a:srgbClr val="008000"/>
                </a:solidFill>
                <a:latin typeface="Times New Roman"/>
                <a:cs typeface="Times New Roman"/>
              </a:rPr>
              <a:t>‘valid’</a:t>
            </a:r>
            <a:r>
              <a:rPr lang="en-US" dirty="0">
                <a:latin typeface="Times New Roman"/>
                <a:cs typeface="Times New Roman"/>
              </a:rPr>
              <a:t>: dim(O) = dim(I) – dim(F)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63588" y="4273624"/>
            <a:ext cx="7763780" cy="2539752"/>
            <a:chOff x="228600" y="3316288"/>
            <a:chExt cx="8686800" cy="3084512"/>
          </a:xfrm>
        </p:grpSpPr>
        <p:sp>
          <p:nvSpPr>
            <p:cNvPr id="98306" name="Rectangle 11"/>
            <p:cNvSpPr>
              <a:spLocks noChangeArrowheads="1"/>
            </p:cNvSpPr>
            <p:nvPr/>
          </p:nvSpPr>
          <p:spPr bwMode="auto">
            <a:xfrm>
              <a:off x="381000" y="3810000"/>
              <a:ext cx="2514600" cy="2438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98309" name="Rectangle 4"/>
            <p:cNvSpPr>
              <a:spLocks noChangeArrowheads="1"/>
            </p:cNvSpPr>
            <p:nvPr/>
          </p:nvSpPr>
          <p:spPr bwMode="auto">
            <a:xfrm>
              <a:off x="609600" y="4038600"/>
              <a:ext cx="2057400" cy="198120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I</a:t>
              </a:r>
            </a:p>
          </p:txBody>
        </p:sp>
        <p:sp>
          <p:nvSpPr>
            <p:cNvPr id="98310" name="Rectangle 5"/>
            <p:cNvSpPr>
              <a:spLocks noChangeArrowheads="1"/>
            </p:cNvSpPr>
            <p:nvPr/>
          </p:nvSpPr>
          <p:spPr bwMode="auto">
            <a:xfrm>
              <a:off x="2590800" y="3657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1" name="Rectangle 8"/>
            <p:cNvSpPr>
              <a:spLocks noChangeArrowheads="1"/>
            </p:cNvSpPr>
            <p:nvPr/>
          </p:nvSpPr>
          <p:spPr bwMode="auto">
            <a:xfrm>
              <a:off x="228600" y="3657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2" name="Rectangle 9"/>
            <p:cNvSpPr>
              <a:spLocks noChangeArrowheads="1"/>
            </p:cNvSpPr>
            <p:nvPr/>
          </p:nvSpPr>
          <p:spPr bwMode="auto">
            <a:xfrm>
              <a:off x="2590800" y="5943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3" name="Rectangle 10"/>
            <p:cNvSpPr>
              <a:spLocks noChangeArrowheads="1"/>
            </p:cNvSpPr>
            <p:nvPr/>
          </p:nvSpPr>
          <p:spPr bwMode="auto">
            <a:xfrm>
              <a:off x="228600" y="5943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4" name="Rectangle 13"/>
            <p:cNvSpPr>
              <a:spLocks noChangeArrowheads="1"/>
            </p:cNvSpPr>
            <p:nvPr/>
          </p:nvSpPr>
          <p:spPr bwMode="auto">
            <a:xfrm>
              <a:off x="3886200" y="4038600"/>
              <a:ext cx="2057400" cy="198120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I</a:t>
              </a:r>
            </a:p>
          </p:txBody>
        </p:sp>
        <p:sp>
          <p:nvSpPr>
            <p:cNvPr id="98315" name="Rectangle 14"/>
            <p:cNvSpPr>
              <a:spLocks noChangeArrowheads="1"/>
            </p:cNvSpPr>
            <p:nvPr/>
          </p:nvSpPr>
          <p:spPr bwMode="auto">
            <a:xfrm>
              <a:off x="5715000" y="38100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6" name="Rectangle 15"/>
            <p:cNvSpPr>
              <a:spLocks noChangeArrowheads="1"/>
            </p:cNvSpPr>
            <p:nvPr/>
          </p:nvSpPr>
          <p:spPr bwMode="auto">
            <a:xfrm>
              <a:off x="3657600" y="38100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7" name="Rectangle 16"/>
            <p:cNvSpPr>
              <a:spLocks noChangeArrowheads="1"/>
            </p:cNvSpPr>
            <p:nvPr/>
          </p:nvSpPr>
          <p:spPr bwMode="auto">
            <a:xfrm>
              <a:off x="5715000" y="57912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8" name="Rectangle 17"/>
            <p:cNvSpPr>
              <a:spLocks noChangeArrowheads="1"/>
            </p:cNvSpPr>
            <p:nvPr/>
          </p:nvSpPr>
          <p:spPr bwMode="auto">
            <a:xfrm>
              <a:off x="3657600" y="57150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19" name="Rectangle 19"/>
            <p:cNvSpPr>
              <a:spLocks noChangeArrowheads="1"/>
            </p:cNvSpPr>
            <p:nvPr/>
          </p:nvSpPr>
          <p:spPr bwMode="auto">
            <a:xfrm>
              <a:off x="6858000" y="4038600"/>
              <a:ext cx="2057400" cy="198120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I</a:t>
              </a:r>
            </a:p>
          </p:txBody>
        </p:sp>
        <p:sp>
          <p:nvSpPr>
            <p:cNvPr id="98320" name="Rectangle 18"/>
            <p:cNvSpPr>
              <a:spLocks noChangeArrowheads="1"/>
            </p:cNvSpPr>
            <p:nvPr/>
          </p:nvSpPr>
          <p:spPr bwMode="auto">
            <a:xfrm>
              <a:off x="7086600" y="4191000"/>
              <a:ext cx="1600200" cy="1600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98321" name="Rectangle 20"/>
            <p:cNvSpPr>
              <a:spLocks noChangeArrowheads="1"/>
            </p:cNvSpPr>
            <p:nvPr/>
          </p:nvSpPr>
          <p:spPr bwMode="auto">
            <a:xfrm>
              <a:off x="8458200" y="4038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22" name="Rectangle 21"/>
            <p:cNvSpPr>
              <a:spLocks noChangeArrowheads="1"/>
            </p:cNvSpPr>
            <p:nvPr/>
          </p:nvSpPr>
          <p:spPr bwMode="auto">
            <a:xfrm>
              <a:off x="6858000" y="4038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23" name="Rectangle 22"/>
            <p:cNvSpPr>
              <a:spLocks noChangeArrowheads="1"/>
            </p:cNvSpPr>
            <p:nvPr/>
          </p:nvSpPr>
          <p:spPr bwMode="auto">
            <a:xfrm>
              <a:off x="8458200" y="5562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24" name="Rectangle 23"/>
            <p:cNvSpPr>
              <a:spLocks noChangeArrowheads="1"/>
            </p:cNvSpPr>
            <p:nvPr/>
          </p:nvSpPr>
          <p:spPr bwMode="auto">
            <a:xfrm>
              <a:off x="6858000" y="5562600"/>
              <a:ext cx="457200" cy="4572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400" i="1" dirty="0">
                  <a:solidFill>
                    <a:srgbClr val="000000"/>
                  </a:solidFill>
                  <a:cs typeface="Arial" pitchFamily="34" charset="0"/>
                </a:rPr>
                <a:t>F</a:t>
              </a:r>
            </a:p>
          </p:txBody>
        </p:sp>
        <p:sp>
          <p:nvSpPr>
            <p:cNvPr id="98325" name="Text Box 24"/>
            <p:cNvSpPr txBox="1">
              <a:spLocks noChangeArrowheads="1"/>
            </p:cNvSpPr>
            <p:nvPr/>
          </p:nvSpPr>
          <p:spPr bwMode="auto">
            <a:xfrm>
              <a:off x="1330325" y="3316288"/>
              <a:ext cx="723004" cy="560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dirty="0">
                  <a:solidFill>
                    <a:srgbClr val="008000"/>
                  </a:solidFill>
                  <a:cs typeface="Arial" pitchFamily="34" charset="0"/>
                </a:rPr>
                <a:t>full</a:t>
              </a:r>
            </a:p>
          </p:txBody>
        </p:sp>
        <p:sp>
          <p:nvSpPr>
            <p:cNvPr id="98326" name="Text Box 25"/>
            <p:cNvSpPr txBox="1">
              <a:spLocks noChangeArrowheads="1"/>
            </p:cNvSpPr>
            <p:nvPr/>
          </p:nvSpPr>
          <p:spPr bwMode="auto">
            <a:xfrm>
              <a:off x="4495800" y="3352801"/>
              <a:ext cx="1087381" cy="560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dirty="0">
                  <a:solidFill>
                    <a:srgbClr val="008000"/>
                  </a:solidFill>
                  <a:cs typeface="Arial" pitchFamily="34" charset="0"/>
                </a:rPr>
                <a:t>same</a:t>
              </a:r>
            </a:p>
          </p:txBody>
        </p:sp>
        <p:sp>
          <p:nvSpPr>
            <p:cNvPr id="98327" name="Text Box 26"/>
            <p:cNvSpPr txBox="1">
              <a:spLocks noChangeArrowheads="1"/>
            </p:cNvSpPr>
            <p:nvPr/>
          </p:nvSpPr>
          <p:spPr bwMode="auto">
            <a:xfrm>
              <a:off x="7391400" y="3352801"/>
              <a:ext cx="991368" cy="560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dirty="0">
                  <a:solidFill>
                    <a:srgbClr val="008000"/>
                  </a:solidFill>
                  <a:cs typeface="Arial" pitchFamily="34" charset="0"/>
                </a:rPr>
                <a:t>valid</a:t>
              </a: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 bwMode="auto">
          <a:xfrm>
            <a:off x="701675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>
                <a:solidFill>
                  <a:srgbClr val="000000"/>
                </a:solidFill>
                <a:latin typeface="Times New Roman"/>
                <a:cs typeface="Times New Roman"/>
              </a:rPr>
              <a:t>Dimensiune</a:t>
            </a:r>
            <a:r>
              <a:rPr lang="en-US" b="0" dirty="0">
                <a:solidFill>
                  <a:srgbClr val="000000"/>
                </a:solidFill>
                <a:latin typeface="Times New Roman"/>
                <a:cs typeface="Times New Roman"/>
              </a:rPr>
              <a:t> output</a:t>
            </a: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3150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S. </a:t>
            </a:r>
            <a:r>
              <a:rPr lang="en-US" sz="1200" b="0" dirty="0" err="1"/>
              <a:t>Lazebnik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96815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539552" y="6093296"/>
            <a:ext cx="10333148" cy="7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000" b="0" dirty="0" err="1"/>
              <a:t>Fereastra</a:t>
            </a:r>
            <a:r>
              <a:rPr lang="en-US" sz="3000" b="0" dirty="0"/>
              <a:t> </a:t>
            </a:r>
            <a:r>
              <a:rPr lang="en-US" sz="3000" b="0" dirty="0" err="1">
                <a:solidFill>
                  <a:srgbClr val="FFCC66"/>
                </a:solidFill>
              </a:rPr>
              <a:t>filtrului</a:t>
            </a:r>
            <a:r>
              <a:rPr lang="en-US" sz="3000" b="0" dirty="0"/>
              <a:t> </a:t>
            </a:r>
            <a:r>
              <a:rPr lang="en-US" sz="3000" b="0" dirty="0" err="1"/>
              <a:t>depăseste</a:t>
            </a:r>
            <a:r>
              <a:rPr lang="en-US" sz="3000" b="0" dirty="0"/>
              <a:t> </a:t>
            </a:r>
            <a:r>
              <a:rPr lang="en-US" sz="3000" b="0" dirty="0" err="1"/>
              <a:t>marginea</a:t>
            </a:r>
            <a:r>
              <a:rPr lang="en-US" sz="3000" b="0" dirty="0"/>
              <a:t> </a:t>
            </a:r>
            <a:r>
              <a:rPr lang="en-US" sz="3000" b="0" dirty="0" err="1">
                <a:solidFill>
                  <a:srgbClr val="3366FF"/>
                </a:solidFill>
              </a:rPr>
              <a:t>imaginii</a:t>
            </a:r>
            <a:r>
              <a:rPr lang="en-US" sz="3000" b="0" dirty="0">
                <a:solidFill>
                  <a:srgbClr val="FFCC66"/>
                </a:solidFill>
              </a:rPr>
              <a:t> 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2951820" y="2312876"/>
            <a:ext cx="4212468" cy="3708412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4000" i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au </a:t>
            </a:r>
            <a:r>
              <a:rPr lang="en-US" dirty="0" err="1">
                <a:solidFill>
                  <a:srgbClr val="FFCC66"/>
                </a:solidFill>
              </a:rPr>
              <a:t>pixelii</a:t>
            </a:r>
            <a:r>
              <a:rPr lang="en-US" dirty="0"/>
              <a:t> din </a:t>
            </a:r>
            <a:r>
              <a:rPr lang="en-US" dirty="0" err="1">
                <a:solidFill>
                  <a:srgbClr val="FFCC66"/>
                </a:solidFill>
              </a:rPr>
              <a:t>afara</a:t>
            </a:r>
            <a:r>
              <a:rPr lang="en-US" dirty="0">
                <a:solidFill>
                  <a:srgbClr val="FFCC66"/>
                </a:solidFill>
              </a:rPr>
              <a:t> </a:t>
            </a:r>
            <a:r>
              <a:rPr lang="en-US" dirty="0" err="1">
                <a:solidFill>
                  <a:srgbClr val="FFCC66"/>
                </a:solidFill>
              </a:rPr>
              <a:t>imaginii</a:t>
            </a:r>
            <a:r>
              <a:rPr lang="en-US" dirty="0">
                <a:solidFill>
                  <a:srgbClr val="FFCC66"/>
                </a:solidFill>
              </a:rPr>
              <a:t> </a:t>
            </a:r>
            <a:r>
              <a:rPr lang="en-US" dirty="0"/>
              <a:t>?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701675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/>
              <a:t>Pixelii</a:t>
            </a:r>
            <a:r>
              <a:rPr lang="en-US" b="0" dirty="0"/>
              <a:t> din </a:t>
            </a:r>
            <a:r>
              <a:rPr lang="en-US" b="0" dirty="0" err="1"/>
              <a:t>afara</a:t>
            </a:r>
            <a:r>
              <a:rPr lang="en-US" b="0" dirty="0"/>
              <a:t> </a:t>
            </a:r>
            <a:r>
              <a:rPr lang="en-US" b="0" dirty="0" err="1"/>
              <a:t>imaginii</a:t>
            </a:r>
            <a:endParaRPr lang="en-US" b="0" dirty="0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3491880" y="2852936"/>
            <a:ext cx="3024336" cy="2736304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4000" i="1" dirty="0">
                <a:solidFill>
                  <a:srgbClr val="000000"/>
                </a:solidFill>
                <a:cs typeface="Arial" pitchFamily="34" charset="0"/>
              </a:rPr>
              <a:t>I</a:t>
            </a: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2951820" y="2348880"/>
            <a:ext cx="792088" cy="746552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800" i="1" dirty="0">
                <a:solidFill>
                  <a:srgbClr val="000000"/>
                </a:solidFill>
                <a:cs typeface="Arial" pitchFamily="34" charset="0"/>
              </a:rPr>
              <a:t>F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88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S. </a:t>
            </a:r>
            <a:r>
              <a:rPr lang="en-US" sz="1200" b="0" dirty="0" err="1"/>
              <a:t>Marschner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52673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158E-6 -3.13875E-6 C 0.13567 -0.00695 0.27151 -0.01366 0.32859 -0.00278 C 0.38567 0.00811 0.40093 0.0512 0.34281 0.06533 C 0.28469 0.07946 0.03695 0.06926 -0.02048 0.08154 C -0.0779 0.09382 -0.06645 0.12787 -0.00209 0.13876 C 0.06228 0.14964 0.30725 0.13621 0.36537 0.1471 C 0.42349 0.15798 0.41186 0.19435 0.34698 0.20431 C 0.28209 0.21427 0.03365 0.1962 -0.02447 0.20709 C -0.08259 0.21798 -0.06472 0.25875 -0.00209 0.26963 C 0.06054 0.28052 0.28573 0.26106 0.35097 0.27241 C 0.4162 0.28376 0.45211 0.32453 0.38983 0.33774 C 0.32755 0.35094 0.04441 0.33913 -0.02256 0.3514 C -0.08953 0.36368 -0.0786 0.39912 -0.01232 0.4114 C 0.05395 0.42368 0.31002 0.42321 0.37543 0.42507 " pathEditMode="relative" ptsTypes="aaaaaaaaaa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9331" grpId="0" build="p"/>
      <p:bldP spid="2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1180728"/>
          </a:xfrm>
        </p:spPr>
        <p:txBody>
          <a:bodyPr/>
          <a:lstStyle/>
          <a:p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au </a:t>
            </a:r>
            <a:r>
              <a:rPr lang="en-US" dirty="0" err="1"/>
              <a:t>pixelii</a:t>
            </a:r>
            <a:r>
              <a:rPr lang="en-US" dirty="0"/>
              <a:t> din </a:t>
            </a:r>
            <a:r>
              <a:rPr lang="en-US" dirty="0" err="1"/>
              <a:t>afara</a:t>
            </a:r>
            <a:r>
              <a:rPr lang="en-US" dirty="0"/>
              <a:t> </a:t>
            </a:r>
            <a:r>
              <a:rPr lang="en-US" dirty="0" err="1"/>
              <a:t>imaginii</a:t>
            </a:r>
            <a:r>
              <a:rPr lang="en-US" dirty="0">
                <a:solidFill>
                  <a:srgbClr val="FFCC66"/>
                </a:solidFill>
              </a:rPr>
              <a:t> 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extrapolăm</a:t>
            </a:r>
            <a:r>
              <a:rPr lang="en-US" dirty="0"/>
              <a:t> </a:t>
            </a:r>
            <a:r>
              <a:rPr lang="en-US" dirty="0" err="1"/>
              <a:t>valori</a:t>
            </a:r>
            <a:endParaRPr lang="en-US" dirty="0"/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6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7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8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9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0" name="Picture 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1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2" name="Picture 1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292080" y="2636912"/>
            <a:ext cx="3496580" cy="349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itle 1"/>
          <p:cNvSpPr txBox="1">
            <a:spLocks/>
          </p:cNvSpPr>
          <p:nvPr/>
        </p:nvSpPr>
        <p:spPr bwMode="auto">
          <a:xfrm>
            <a:off x="701675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/>
              <a:t>Pixelii</a:t>
            </a:r>
            <a:r>
              <a:rPr lang="en-US" b="0" dirty="0"/>
              <a:t> din </a:t>
            </a:r>
            <a:r>
              <a:rPr lang="en-US" b="0" dirty="0" err="1"/>
              <a:t>afara</a:t>
            </a:r>
            <a:r>
              <a:rPr lang="en-US" b="0" dirty="0"/>
              <a:t> </a:t>
            </a:r>
            <a:r>
              <a:rPr lang="en-US" b="0" dirty="0" err="1"/>
              <a:t>imaginii</a:t>
            </a:r>
            <a:endParaRPr lang="en-US" b="0" dirty="0"/>
          </a:p>
        </p:txBody>
      </p:sp>
      <p:sp>
        <p:nvSpPr>
          <p:cNvPr id="2" name="TextBox 1"/>
          <p:cNvSpPr txBox="1"/>
          <p:nvPr/>
        </p:nvSpPr>
        <p:spPr>
          <a:xfrm>
            <a:off x="899592" y="2672916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/>
              <a:t>1.   </a:t>
            </a:r>
            <a:r>
              <a:rPr lang="en-US" sz="2800" b="0" dirty="0" err="1"/>
              <a:t>pixeli</a:t>
            </a:r>
            <a:r>
              <a:rPr lang="en-US" sz="2800" b="0" dirty="0"/>
              <a:t> = 0 (</a:t>
            </a:r>
            <a:r>
              <a:rPr lang="en-US" sz="2800" b="0" dirty="0" err="1"/>
              <a:t>negru</a:t>
            </a:r>
            <a:r>
              <a:rPr lang="en-US" sz="2800" b="0" dirty="0"/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9592" y="3176972"/>
            <a:ext cx="36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/>
              <a:t>2.   </a:t>
            </a:r>
            <a:r>
              <a:rPr lang="en-US" sz="2800" b="0" dirty="0" err="1"/>
              <a:t>copiază</a:t>
            </a:r>
            <a:r>
              <a:rPr lang="en-US" sz="2800" b="0" dirty="0"/>
              <a:t> </a:t>
            </a:r>
            <a:r>
              <a:rPr lang="en-US" sz="2800" b="0" dirty="0" err="1"/>
              <a:t>pixelii</a:t>
            </a:r>
            <a:r>
              <a:rPr lang="en-US" sz="2800" b="0" dirty="0"/>
              <a:t> </a:t>
            </a:r>
            <a:r>
              <a:rPr lang="en-US" sz="2800" b="0" dirty="0" err="1"/>
              <a:t>în</a:t>
            </a:r>
            <a:r>
              <a:rPr lang="en-US" sz="2800" b="0" dirty="0"/>
              <a:t> </a:t>
            </a:r>
          </a:p>
          <a:p>
            <a:r>
              <a:rPr lang="en-US" sz="2800" b="0" dirty="0"/>
              <a:t>      mod circular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9592" y="4113076"/>
            <a:ext cx="4032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/>
              <a:t>3.   </a:t>
            </a:r>
            <a:r>
              <a:rPr lang="en-US" sz="2800" b="0" dirty="0" err="1"/>
              <a:t>copiază</a:t>
            </a:r>
            <a:r>
              <a:rPr lang="en-US" sz="2800" b="0" dirty="0"/>
              <a:t> </a:t>
            </a:r>
            <a:r>
              <a:rPr lang="en-US" sz="2800" b="0" dirty="0" err="1"/>
              <a:t>pixelii</a:t>
            </a:r>
            <a:r>
              <a:rPr lang="en-US" sz="2800" b="0" dirty="0"/>
              <a:t> de la</a:t>
            </a:r>
          </a:p>
          <a:p>
            <a:r>
              <a:rPr lang="en-US" sz="2800" b="0" dirty="0"/>
              <a:t>      </a:t>
            </a:r>
            <a:r>
              <a:rPr lang="en-US" sz="2800" b="0" dirty="0" err="1"/>
              <a:t>marginea</a:t>
            </a:r>
            <a:r>
              <a:rPr lang="en-US" sz="2800" b="0" dirty="0"/>
              <a:t> </a:t>
            </a:r>
            <a:r>
              <a:rPr lang="en-US" sz="2800" b="0" dirty="0" err="1"/>
              <a:t>imaginii</a:t>
            </a:r>
            <a:endParaRPr lang="en-US" sz="2800" b="0" dirty="0"/>
          </a:p>
        </p:txBody>
      </p:sp>
      <p:sp>
        <p:nvSpPr>
          <p:cNvPr id="22" name="TextBox 21"/>
          <p:cNvSpPr txBox="1"/>
          <p:nvPr/>
        </p:nvSpPr>
        <p:spPr>
          <a:xfrm>
            <a:off x="899592" y="5049180"/>
            <a:ext cx="4356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/>
              <a:t>4.   </a:t>
            </a:r>
            <a:r>
              <a:rPr lang="en-US" sz="2800" b="0" dirty="0" err="1"/>
              <a:t>oglindeşte</a:t>
            </a:r>
            <a:r>
              <a:rPr lang="en-US" sz="2800" b="0" dirty="0"/>
              <a:t> </a:t>
            </a:r>
            <a:r>
              <a:rPr lang="en-US" sz="2800" b="0" dirty="0" err="1"/>
              <a:t>pixelii</a:t>
            </a:r>
            <a:r>
              <a:rPr lang="en-US" sz="2800" b="0" dirty="0"/>
              <a:t> de la</a:t>
            </a:r>
          </a:p>
          <a:p>
            <a:r>
              <a:rPr lang="en-US" sz="2800" b="0" dirty="0"/>
              <a:t>      </a:t>
            </a:r>
            <a:r>
              <a:rPr lang="en-US" sz="2800" b="0" dirty="0" err="1"/>
              <a:t>marginea</a:t>
            </a:r>
            <a:r>
              <a:rPr lang="en-US" sz="2800" b="0" dirty="0"/>
              <a:t> </a:t>
            </a:r>
            <a:r>
              <a:rPr lang="en-US" sz="2800" b="0" dirty="0" err="1"/>
              <a:t>imaginii</a:t>
            </a:r>
            <a:endParaRPr lang="en-US" sz="2800" b="0" dirty="0"/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88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S. </a:t>
            </a:r>
            <a:r>
              <a:rPr lang="en-US" sz="1200" b="0" dirty="0" err="1"/>
              <a:t>Marschner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36448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1" grpId="0"/>
      <p:bldP spid="2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Content Placeholder 2"/>
          <p:cNvSpPr>
            <a:spLocks noGrp="1"/>
          </p:cNvSpPr>
          <p:nvPr>
            <p:ph idx="1"/>
          </p:nvPr>
        </p:nvSpPr>
        <p:spPr>
          <a:xfrm>
            <a:off x="628650" y="1055688"/>
            <a:ext cx="7772400" cy="938212"/>
          </a:xfrm>
        </p:spPr>
        <p:txBody>
          <a:bodyPr/>
          <a:lstStyle/>
          <a:p>
            <a:r>
              <a:rPr lang="en-US" sz="2400" dirty="0" err="1"/>
              <a:t>Cei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apropiați</a:t>
            </a:r>
            <a:r>
              <a:rPr lang="en-US" sz="2400" dirty="0"/>
              <a:t> </a:t>
            </a:r>
            <a:r>
              <a:rPr lang="en-US" sz="2400" dirty="0" err="1"/>
              <a:t>pixeli</a:t>
            </a:r>
            <a:r>
              <a:rPr lang="en-US" sz="2400" dirty="0"/>
              <a:t> </a:t>
            </a:r>
            <a:r>
              <a:rPr lang="en-US" sz="2400" dirty="0" err="1"/>
              <a:t>vecini</a:t>
            </a:r>
            <a:r>
              <a:rPr lang="en-US" sz="2400" dirty="0"/>
              <a:t> au o </a:t>
            </a:r>
            <a:r>
              <a:rPr lang="en-US" sz="2400" dirty="0" err="1"/>
              <a:t>pondere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mare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imaginea</a:t>
            </a:r>
            <a:r>
              <a:rPr lang="en-US" sz="2400" dirty="0"/>
              <a:t> </a:t>
            </a:r>
            <a:r>
              <a:rPr lang="en-US" sz="2400" dirty="0" err="1"/>
              <a:t>filtrată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1100" dirty="0"/>
          </a:p>
          <a:p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75965" y="2148805"/>
            <a:ext cx="3200400" cy="3800475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8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dirty="0" err="1"/>
              <a:t>Filtru</a:t>
            </a:r>
            <a:r>
              <a:rPr lang="en-US" dirty="0"/>
              <a:t> normal (Gaussian)</a:t>
            </a:r>
          </a:p>
        </p:txBody>
      </p:sp>
      <p:graphicFrame>
        <p:nvGraphicFramePr>
          <p:cNvPr id="11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818244"/>
              </p:ext>
            </p:extLst>
          </p:nvPr>
        </p:nvGraphicFramePr>
        <p:xfrm>
          <a:off x="5724128" y="2348880"/>
          <a:ext cx="3213140" cy="3048000"/>
        </p:xfrm>
        <a:graphic>
          <a:graphicData uri="http://schemas.openxmlformats.org/drawingml/2006/table">
            <a:tbl>
              <a:tblPr/>
              <a:tblGrid>
                <a:gridCol w="321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2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15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157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747401"/>
              </p:ext>
            </p:extLst>
          </p:nvPr>
        </p:nvGraphicFramePr>
        <p:xfrm>
          <a:off x="4159263" y="3363342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71" name="Rectangle 146"/>
          <p:cNvSpPr>
            <a:spLocks noChangeArrowheads="1"/>
          </p:cNvSpPr>
          <p:nvPr/>
        </p:nvSpPr>
        <p:spPr bwMode="auto">
          <a:xfrm>
            <a:off x="6016228" y="4485655"/>
            <a:ext cx="985837" cy="9128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5" name="Rectangle 147"/>
          <p:cNvSpPr>
            <a:spLocks noChangeArrowheads="1"/>
          </p:cNvSpPr>
          <p:nvPr/>
        </p:nvSpPr>
        <p:spPr bwMode="auto">
          <a:xfrm>
            <a:off x="4162438" y="3356992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16" name="Picture 14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71900" y="3561779"/>
            <a:ext cx="3397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5496" y="2528900"/>
            <a:ext cx="3528393" cy="3275571"/>
            <a:chOff x="6014089" y="2529903"/>
            <a:chExt cx="3528440" cy="3275598"/>
          </a:xfrm>
        </p:grpSpPr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6470676" y="4414851"/>
            <a:ext cx="2095500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6" name="Photo Editor Photo" r:id="rId6" imgW="2095793" imgH="1390844" progId="">
                    <p:embed/>
                  </p:oleObj>
                </mc:Choice>
                <mc:Fallback>
                  <p:oleObj name="Photo Editor Photo" r:id="rId6" imgW="2095793" imgH="139084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0676" y="4414851"/>
                          <a:ext cx="2095500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Rectangle 20"/>
            <p:cNvSpPr/>
            <p:nvPr/>
          </p:nvSpPr>
          <p:spPr>
            <a:xfrm>
              <a:off x="6014089" y="2529903"/>
              <a:ext cx="3528440" cy="6514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tabLst>
                  <a:tab pos="573088" algn="l"/>
                </a:tabLst>
                <a:defRPr/>
              </a:pP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Acest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filtru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aproximează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distribuția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normală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în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2D:</a:t>
              </a:r>
            </a:p>
          </p:txBody>
        </p:sp>
      </p:grp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105" y="5488545"/>
            <a:ext cx="1296144" cy="518057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130" y="4546649"/>
            <a:ext cx="959354" cy="362205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5" y="3379444"/>
            <a:ext cx="3045036" cy="6329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Steve Seitz</a:t>
            </a:r>
          </a:p>
        </p:txBody>
      </p:sp>
    </p:spTree>
    <p:extLst>
      <p:ext uri="{BB962C8B-B14F-4D97-AF65-F5344CB8AC3E}">
        <p14:creationId xmlns:p14="http://schemas.microsoft.com/office/powerpoint/2010/main" val="313621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171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4" descr="PowerShot SD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4" y="1037270"/>
            <a:ext cx="6697663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Arial" charset="0"/>
              </a:rPr>
              <a:t>Camere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digitale</a:t>
            </a:r>
            <a:endParaRPr lang="en-US" dirty="0">
              <a:latin typeface="Arial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468216"/>
            <a:ext cx="8001000" cy="1905000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0000FF"/>
                </a:solidFill>
                <a:latin typeface="Arial" charset="0"/>
              </a:rPr>
              <a:t>http://electronics.howstuffworks.com/digital-camera.htm </a:t>
            </a: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6854716" y="6587687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Steve Seitz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31540" y="4935850"/>
            <a:ext cx="2989883" cy="1917700"/>
            <a:chOff x="5701680" y="1066800"/>
            <a:chExt cx="2989883" cy="1917700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81800" y="1066800"/>
              <a:ext cx="1909763" cy="191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5701680" y="1756194"/>
              <a:ext cx="1044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CMOS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15616" y="3729806"/>
            <a:ext cx="7668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err="1"/>
              <a:t>Senzori</a:t>
            </a:r>
            <a:r>
              <a:rPr lang="en-US" sz="2400" b="0" dirty="0"/>
              <a:t> de imagine: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/>
              <a:t>CMOS ( complementary metal oxide conductor)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/>
              <a:t>CCD (charge couple device)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499993" y="4943587"/>
            <a:ext cx="3344971" cy="1904912"/>
            <a:chOff x="4515555" y="4878452"/>
            <a:chExt cx="3605356" cy="2159000"/>
          </a:xfrm>
        </p:grpSpPr>
        <p:sp>
          <p:nvSpPr>
            <p:cNvPr id="10" name="TextBox 9"/>
            <p:cNvSpPr txBox="1"/>
            <p:nvPr/>
          </p:nvSpPr>
          <p:spPr>
            <a:xfrm>
              <a:off x="7076795" y="5651033"/>
              <a:ext cx="1044116" cy="418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CCD</a:t>
              </a:r>
            </a:p>
          </p:txBody>
        </p:sp>
        <p:pic>
          <p:nvPicPr>
            <p:cNvPr id="3" name="Picture 2" descr="CCD_image_senzor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555" y="4878452"/>
              <a:ext cx="2540000" cy="215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44864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Content Placeholder 2"/>
          <p:cNvSpPr>
            <a:spLocks noGrp="1"/>
          </p:cNvSpPr>
          <p:nvPr>
            <p:ph idx="1"/>
          </p:nvPr>
        </p:nvSpPr>
        <p:spPr>
          <a:xfrm>
            <a:off x="628650" y="1055688"/>
            <a:ext cx="7772400" cy="938212"/>
          </a:xfrm>
        </p:spPr>
        <p:txBody>
          <a:bodyPr/>
          <a:lstStyle/>
          <a:p>
            <a:r>
              <a:rPr lang="en-US" sz="2400" dirty="0" err="1"/>
              <a:t>Cei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apropiați</a:t>
            </a:r>
            <a:r>
              <a:rPr lang="en-US" sz="2400" dirty="0"/>
              <a:t> </a:t>
            </a:r>
            <a:r>
              <a:rPr lang="en-US" sz="2400" dirty="0" err="1"/>
              <a:t>pixeli</a:t>
            </a:r>
            <a:r>
              <a:rPr lang="en-US" sz="2400" dirty="0"/>
              <a:t> </a:t>
            </a:r>
            <a:r>
              <a:rPr lang="en-US" sz="2400" dirty="0" err="1"/>
              <a:t>vecini</a:t>
            </a:r>
            <a:r>
              <a:rPr lang="en-US" sz="2400" dirty="0"/>
              <a:t> au o </a:t>
            </a:r>
            <a:r>
              <a:rPr lang="en-US" sz="2400" dirty="0" err="1"/>
              <a:t>pondere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mare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imaginea</a:t>
            </a:r>
            <a:r>
              <a:rPr lang="en-US" sz="2400" dirty="0"/>
              <a:t> </a:t>
            </a:r>
            <a:r>
              <a:rPr lang="en-US" sz="2400" dirty="0" err="1"/>
              <a:t>filtrată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1100" dirty="0"/>
          </a:p>
          <a:p>
            <a:endParaRPr lang="en-US" sz="2400" dirty="0"/>
          </a:p>
        </p:txBody>
      </p:sp>
      <p:graphicFrame>
        <p:nvGraphicFramePr>
          <p:cNvPr id="23" name="Group 4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9446537"/>
              </p:ext>
            </p:extLst>
          </p:nvPr>
        </p:nvGraphicFramePr>
        <p:xfrm>
          <a:off x="5707122" y="2340258"/>
          <a:ext cx="3293370" cy="3048000"/>
        </p:xfrm>
        <a:graphic>
          <a:graphicData uri="http://schemas.openxmlformats.org/drawingml/2006/table">
            <a:tbl>
              <a:tblPr/>
              <a:tblGrid>
                <a:gridCol w="328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84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84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13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27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561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84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79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84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79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45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29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75965" y="2148805"/>
            <a:ext cx="3200400" cy="3800475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8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dirty="0" err="1"/>
              <a:t>Filtru</a:t>
            </a:r>
            <a:r>
              <a:rPr lang="en-US" dirty="0"/>
              <a:t> normal (Gaussian)</a:t>
            </a:r>
          </a:p>
        </p:txBody>
      </p:sp>
      <p:graphicFrame>
        <p:nvGraphicFramePr>
          <p:cNvPr id="12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512939"/>
              </p:ext>
            </p:extLst>
          </p:nvPr>
        </p:nvGraphicFramePr>
        <p:xfrm>
          <a:off x="4159263" y="3363342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Rectangle 147"/>
          <p:cNvSpPr>
            <a:spLocks noChangeArrowheads="1"/>
          </p:cNvSpPr>
          <p:nvPr/>
        </p:nvSpPr>
        <p:spPr bwMode="auto">
          <a:xfrm>
            <a:off x="4162438" y="3356992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16" name="Picture 14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71900" y="3561779"/>
            <a:ext cx="3397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5496" y="2528900"/>
            <a:ext cx="3528393" cy="3275571"/>
            <a:chOff x="6014089" y="2529903"/>
            <a:chExt cx="3528440" cy="3275598"/>
          </a:xfrm>
        </p:grpSpPr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6470676" y="4414851"/>
            <a:ext cx="2095500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0" name="Photo Editor Photo" r:id="rId6" imgW="2095793" imgH="1390844" progId="">
                    <p:embed/>
                  </p:oleObj>
                </mc:Choice>
                <mc:Fallback>
                  <p:oleObj name="Photo Editor Photo" r:id="rId6" imgW="2095793" imgH="139084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0676" y="4414851"/>
                          <a:ext cx="2095500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Rectangle 20"/>
            <p:cNvSpPr/>
            <p:nvPr/>
          </p:nvSpPr>
          <p:spPr>
            <a:xfrm>
              <a:off x="6014089" y="2529903"/>
              <a:ext cx="3528440" cy="6514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tabLst>
                  <a:tab pos="573088" algn="l"/>
                </a:tabLst>
                <a:defRPr/>
              </a:pP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Acest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filtru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aproximează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distribuția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normală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</a:t>
              </a:r>
              <a:r>
                <a:rPr lang="en-US" sz="2000" b="0" kern="0" dirty="0" err="1">
                  <a:solidFill>
                    <a:srgbClr val="000000"/>
                  </a:solidFill>
                  <a:latin typeface="Myriad Roman"/>
                </a:rPr>
                <a:t>în</a:t>
              </a:r>
              <a:r>
                <a:rPr lang="en-US" sz="2000" b="0" kern="0" dirty="0">
                  <a:solidFill>
                    <a:srgbClr val="000000"/>
                  </a:solidFill>
                  <a:latin typeface="Myriad Roman"/>
                </a:rPr>
                <a:t> 2D:</a:t>
              </a:r>
            </a:p>
          </p:txBody>
        </p:sp>
      </p:grp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105" y="5488545"/>
            <a:ext cx="1296144" cy="518057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130" y="4546649"/>
            <a:ext cx="959354" cy="362205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5" y="3379444"/>
            <a:ext cx="3045036" cy="6329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6999240" y="6633356"/>
            <a:ext cx="22892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Steve Seitz</a:t>
            </a:r>
          </a:p>
        </p:txBody>
      </p:sp>
      <p:sp>
        <p:nvSpPr>
          <p:cNvPr id="1171" name="Rectangle 146"/>
          <p:cNvSpPr>
            <a:spLocks noChangeArrowheads="1"/>
          </p:cNvSpPr>
          <p:nvPr/>
        </p:nvSpPr>
        <p:spPr bwMode="auto">
          <a:xfrm>
            <a:off x="6016228" y="4485655"/>
            <a:ext cx="985837" cy="9128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004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8770" name="Group 4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55890"/>
              </p:ext>
            </p:extLst>
          </p:nvPr>
        </p:nvGraphicFramePr>
        <p:xfrm>
          <a:off x="3306365" y="1304764"/>
          <a:ext cx="2417763" cy="2484280"/>
        </p:xfrm>
        <a:graphic>
          <a:graphicData uri="http://schemas.openxmlformats.org/drawingml/2006/table">
            <a:tbl>
              <a:tblPr/>
              <a:tblGrid>
                <a:gridCol w="241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7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7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17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17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149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20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177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84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68766" name="Group 4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5999473"/>
              </p:ext>
            </p:extLst>
          </p:nvPr>
        </p:nvGraphicFramePr>
        <p:xfrm>
          <a:off x="230808" y="4158952"/>
          <a:ext cx="2396976" cy="2438400"/>
        </p:xfrm>
        <a:graphic>
          <a:graphicData uri="http://schemas.openxmlformats.org/drawingml/2006/table">
            <a:tbl>
              <a:tblPr/>
              <a:tblGrid>
                <a:gridCol w="239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90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11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79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11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90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3435" name="Text Box 419"/>
          <p:cNvSpPr txBox="1">
            <a:spLocks noChangeArrowheads="1"/>
          </p:cNvSpPr>
          <p:nvPr/>
        </p:nvSpPr>
        <p:spPr bwMode="auto">
          <a:xfrm>
            <a:off x="6891228" y="6561348"/>
            <a:ext cx="22892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Slide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adaptat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cs typeface="Arial" pitchFamily="34" charset="0"/>
              </a:rPr>
              <a:t>după</a:t>
            </a:r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 Steve Seitz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/>
              <a:t>Blurarea</a:t>
            </a:r>
            <a:r>
              <a:rPr lang="en-US" b="0" dirty="0"/>
              <a:t> </a:t>
            </a:r>
            <a:r>
              <a:rPr lang="en-US" b="0" dirty="0" err="1"/>
              <a:t>unei</a:t>
            </a:r>
            <a:r>
              <a:rPr lang="en-US" b="0" dirty="0"/>
              <a:t> </a:t>
            </a:r>
            <a:r>
              <a:rPr lang="en-US" b="0" dirty="0" err="1"/>
              <a:t>imagini</a:t>
            </a:r>
            <a:endParaRPr lang="en-US" b="0" dirty="0"/>
          </a:p>
        </p:txBody>
      </p:sp>
      <p:graphicFrame>
        <p:nvGraphicFramePr>
          <p:cNvPr id="8" name="Group 4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8537145"/>
              </p:ext>
            </p:extLst>
          </p:nvPr>
        </p:nvGraphicFramePr>
        <p:xfrm>
          <a:off x="6427205" y="4113078"/>
          <a:ext cx="2321259" cy="2448270"/>
        </p:xfrm>
        <a:graphic>
          <a:graphicData uri="http://schemas.openxmlformats.org/drawingml/2006/table">
            <a:tbl>
              <a:tblPr/>
              <a:tblGrid>
                <a:gridCol w="231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5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35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33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06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150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79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84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79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45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68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51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17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8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6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 bwMode="auto">
          <a:xfrm flipH="1">
            <a:off x="1691680" y="2564904"/>
            <a:ext cx="1512168" cy="12961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CC66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1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89734"/>
              </p:ext>
            </p:extLst>
          </p:nvPr>
        </p:nvGraphicFramePr>
        <p:xfrm>
          <a:off x="971600" y="2312876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Rectangle 147"/>
          <p:cNvSpPr>
            <a:spLocks noChangeArrowheads="1"/>
          </p:cNvSpPr>
          <p:nvPr/>
        </p:nvSpPr>
        <p:spPr bwMode="auto">
          <a:xfrm>
            <a:off x="974775" y="2306526"/>
            <a:ext cx="1139825" cy="10429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2528900"/>
            <a:ext cx="157152" cy="612068"/>
          </a:xfrm>
          <a:prstGeom prst="rect">
            <a:avLst/>
          </a:prstGeom>
        </p:spPr>
      </p:pic>
      <p:graphicFrame>
        <p:nvGraphicFramePr>
          <p:cNvPr id="17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815092"/>
              </p:ext>
            </p:extLst>
          </p:nvPr>
        </p:nvGraphicFramePr>
        <p:xfrm>
          <a:off x="6948264" y="2312876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147"/>
          <p:cNvSpPr>
            <a:spLocks noChangeArrowheads="1"/>
          </p:cNvSpPr>
          <p:nvPr/>
        </p:nvSpPr>
        <p:spPr bwMode="auto">
          <a:xfrm>
            <a:off x="6951439" y="2306526"/>
            <a:ext cx="1139825" cy="10429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20" y="2528900"/>
            <a:ext cx="307562" cy="615123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 bwMode="auto">
          <a:xfrm>
            <a:off x="5832140" y="2636912"/>
            <a:ext cx="1224136" cy="136815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CC6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647564" y="1916832"/>
            <a:ext cx="183620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CC66"/>
                </a:solidFill>
              </a:rPr>
              <a:t>Filtru</a:t>
            </a:r>
            <a:r>
              <a:rPr lang="en-US" dirty="0">
                <a:solidFill>
                  <a:srgbClr val="FFCC66"/>
                </a:solidFill>
              </a:rPr>
              <a:t> de </a:t>
            </a:r>
            <a:r>
              <a:rPr lang="en-US" dirty="0" err="1">
                <a:solidFill>
                  <a:srgbClr val="FFCC66"/>
                </a:solidFill>
              </a:rPr>
              <a:t>medie</a:t>
            </a:r>
            <a:endParaRPr lang="en-US" dirty="0">
              <a:solidFill>
                <a:srgbClr val="FFCC6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52220" y="1880828"/>
            <a:ext cx="183620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CC66"/>
                </a:solidFill>
              </a:rPr>
              <a:t>Filtru</a:t>
            </a:r>
            <a:r>
              <a:rPr lang="en-US" dirty="0">
                <a:solidFill>
                  <a:srgbClr val="FFCC66"/>
                </a:solidFill>
              </a:rPr>
              <a:t> normal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5796" y="3969060"/>
            <a:ext cx="3636404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OBSERVAȚII: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se </a:t>
            </a:r>
            <a:r>
              <a:rPr lang="en-US" dirty="0" err="1">
                <a:solidFill>
                  <a:srgbClr val="FF0000"/>
                </a:solidFill>
              </a:rPr>
              <a:t>elimină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regiunile</a:t>
            </a:r>
            <a:r>
              <a:rPr lang="en-US" dirty="0">
                <a:solidFill>
                  <a:srgbClr val="FF0000"/>
                </a:solidFill>
              </a:rPr>
              <a:t> din imagine cu </a:t>
            </a:r>
            <a:r>
              <a:rPr lang="en-US" dirty="0" err="1">
                <a:solidFill>
                  <a:srgbClr val="FF0000"/>
                </a:solidFill>
              </a:rPr>
              <a:t>schimbări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bruște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intensitate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dirty="0" err="1">
                <a:solidFill>
                  <a:srgbClr val="FF0000"/>
                </a:solidFill>
              </a:rPr>
              <a:t>frecvențe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înalte</a:t>
            </a:r>
            <a:r>
              <a:rPr lang="en-US" dirty="0">
                <a:solidFill>
                  <a:srgbClr val="FF0000"/>
                </a:solidFill>
              </a:rPr>
              <a:t>) - </a:t>
            </a:r>
            <a:r>
              <a:rPr lang="en-US" dirty="0" err="1">
                <a:solidFill>
                  <a:srgbClr val="FF0000"/>
                </a:solidFill>
              </a:rPr>
              <a:t>muchiile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FF"/>
                </a:solidFill>
              </a:rPr>
              <a:t>se </a:t>
            </a:r>
            <a:r>
              <a:rPr lang="en-US" dirty="0" err="1">
                <a:solidFill>
                  <a:srgbClr val="0000FF"/>
                </a:solidFill>
              </a:rPr>
              <a:t>micșorează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distanțele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dintre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pixeli</a:t>
            </a:r>
            <a:r>
              <a:rPr lang="en-US" dirty="0">
                <a:solidFill>
                  <a:srgbClr val="0000FF"/>
                </a:solidFill>
              </a:rPr>
              <a:t> cu </a:t>
            </a:r>
            <a:r>
              <a:rPr lang="en-US" dirty="0" err="1">
                <a:solidFill>
                  <a:srgbClr val="0000FF"/>
                </a:solidFill>
              </a:rPr>
              <a:t>intensitate</a:t>
            </a:r>
            <a:r>
              <a:rPr lang="en-US" dirty="0">
                <a:solidFill>
                  <a:srgbClr val="0000FF"/>
                </a:solidFill>
              </a:rPr>
              <a:t> mare </a:t>
            </a:r>
            <a:r>
              <a:rPr lang="en-US" dirty="0" err="1">
                <a:solidFill>
                  <a:srgbClr val="0000FF"/>
                </a:solidFill>
              </a:rPr>
              <a:t>și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pixeli</a:t>
            </a:r>
            <a:r>
              <a:rPr lang="en-US" dirty="0">
                <a:solidFill>
                  <a:srgbClr val="0000FF"/>
                </a:solidFill>
              </a:rPr>
              <a:t> cu </a:t>
            </a:r>
            <a:r>
              <a:rPr lang="en-US" dirty="0" err="1">
                <a:solidFill>
                  <a:srgbClr val="0000FF"/>
                </a:solidFill>
              </a:rPr>
              <a:t>intensitate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mică</a:t>
            </a:r>
            <a:r>
              <a:rPr lang="en-US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004048" y="1808820"/>
            <a:ext cx="468052" cy="122413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907704" y="4653136"/>
            <a:ext cx="468052" cy="122413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064388" y="4617132"/>
            <a:ext cx="468052" cy="122413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84168" y="1054477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muchie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verticală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H="1">
            <a:off x="5580112" y="1592796"/>
            <a:ext cx="684076" cy="61206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Rectangle 31"/>
          <p:cNvSpPr/>
          <p:nvPr/>
        </p:nvSpPr>
        <p:spPr bwMode="auto">
          <a:xfrm>
            <a:off x="3563888" y="3068960"/>
            <a:ext cx="684076" cy="720080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503548" y="5877272"/>
            <a:ext cx="684076" cy="720080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624228" y="5841268"/>
            <a:ext cx="684076" cy="720080"/>
          </a:xfrm>
          <a:prstGeom prst="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815916" y="1556792"/>
            <a:ext cx="684076" cy="720080"/>
          </a:xfrm>
          <a:prstGeom prst="rect">
            <a:avLst/>
          </a:prstGeom>
          <a:noFill/>
          <a:ln w="57150" cap="flat" cmpd="sng" algn="ctr">
            <a:solidFill>
              <a:srgbClr val="5DA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719572" y="4401108"/>
            <a:ext cx="684076" cy="720080"/>
          </a:xfrm>
          <a:prstGeom prst="rect">
            <a:avLst/>
          </a:prstGeom>
          <a:noFill/>
          <a:ln w="57150" cap="flat" cmpd="sng" algn="ctr">
            <a:solidFill>
              <a:srgbClr val="5DA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876256" y="4365104"/>
            <a:ext cx="684076" cy="720080"/>
          </a:xfrm>
          <a:prstGeom prst="rect">
            <a:avLst/>
          </a:prstGeom>
          <a:noFill/>
          <a:ln w="57150" cap="flat" cmpd="sng" algn="ctr">
            <a:solidFill>
              <a:srgbClr val="5DA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96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7" grpId="0" animBg="1"/>
      <p:bldP spid="24" grpId="0" animBg="1"/>
      <p:bldP spid="22" grpId="0" animBg="1"/>
      <p:bldP spid="27" grpId="0" animBg="1"/>
      <p:bldP spid="28" grpId="0" animBg="1"/>
      <p:bldP spid="23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916832"/>
            <a:ext cx="2796414" cy="2796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7844" y="1916832"/>
            <a:ext cx="2865030" cy="2865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3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19972" y="4941168"/>
            <a:ext cx="6985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756446" y="5733256"/>
            <a:ext cx="368776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0" dirty="0" err="1"/>
              <a:t>filtru</a:t>
            </a:r>
            <a:r>
              <a:rPr lang="en-US" sz="1400" b="0" dirty="0"/>
              <a:t> Gaussian: </a:t>
            </a:r>
          </a:p>
          <a:p>
            <a:pPr algn="ctr"/>
            <a:r>
              <a:rPr lang="en-US" sz="1400" b="0" dirty="0" err="1"/>
              <a:t>alb</a:t>
            </a:r>
            <a:r>
              <a:rPr lang="en-US" sz="1400" b="0" dirty="0"/>
              <a:t> = </a:t>
            </a:r>
            <a:r>
              <a:rPr lang="en-US" sz="1400" b="0" dirty="0" err="1"/>
              <a:t>valoare</a:t>
            </a:r>
            <a:r>
              <a:rPr lang="en-US" sz="1400" b="0" dirty="0"/>
              <a:t> mare, </a:t>
            </a:r>
          </a:p>
          <a:p>
            <a:pPr algn="ctr"/>
            <a:r>
              <a:rPr lang="en-US" sz="1400" b="0" dirty="0" err="1"/>
              <a:t>negru</a:t>
            </a:r>
            <a:r>
              <a:rPr lang="en-US" sz="1400" b="0" dirty="0"/>
              <a:t> = </a:t>
            </a:r>
            <a:r>
              <a:rPr lang="en-US" sz="1400" b="0" dirty="0" err="1"/>
              <a:t>valoare</a:t>
            </a:r>
            <a:r>
              <a:rPr lang="en-US" sz="1400" b="0" dirty="0"/>
              <a:t> </a:t>
            </a:r>
            <a:r>
              <a:rPr lang="en-US" sz="1400" b="0" dirty="0" err="1"/>
              <a:t>mică</a:t>
            </a:r>
            <a:endParaRPr lang="en-US" sz="1400" b="0" dirty="0"/>
          </a:p>
        </p:txBody>
      </p:sp>
      <p:pic>
        <p:nvPicPr>
          <p:cNvPr id="5181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28184" y="1952837"/>
            <a:ext cx="2844316" cy="2844315"/>
          </a:xfrm>
          <a:prstGeom prst="rect">
            <a:avLst/>
          </a:prstGeom>
          <a:noFill/>
          <a:ln w="349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44308" y="4941168"/>
            <a:ext cx="684076" cy="684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7092280" y="5677507"/>
            <a:ext cx="131149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dirty="0" err="1"/>
              <a:t>filtru</a:t>
            </a:r>
            <a:r>
              <a:rPr lang="en-US" sz="1400" b="0" dirty="0"/>
              <a:t> de </a:t>
            </a:r>
            <a:r>
              <a:rPr lang="en-US" sz="1400" b="0" dirty="0" err="1"/>
              <a:t>medie</a:t>
            </a:r>
            <a:r>
              <a:rPr lang="en-US" sz="1400" b="0" dirty="0"/>
              <a:t> 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5375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0" dirty="0" err="1"/>
              <a:t>Blurarea</a:t>
            </a:r>
            <a:r>
              <a:rPr lang="en-US" b="0" dirty="0"/>
              <a:t> </a:t>
            </a:r>
            <a:r>
              <a:rPr lang="en-US" b="0" dirty="0" err="1"/>
              <a:t>unei</a:t>
            </a:r>
            <a:r>
              <a:rPr lang="en-US" b="0" dirty="0"/>
              <a:t> </a:t>
            </a:r>
            <a:r>
              <a:rPr lang="en-US" b="0" dirty="0" err="1"/>
              <a:t>imagini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22475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074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808912" cy="1104900"/>
          </a:xfrm>
        </p:spPr>
        <p:txBody>
          <a:bodyPr/>
          <a:lstStyle/>
          <a:p>
            <a:pPr eaLnBrk="1" hangingPunct="1"/>
            <a:r>
              <a:rPr lang="en-US" dirty="0" err="1"/>
              <a:t>Filtre</a:t>
            </a:r>
            <a:r>
              <a:rPr lang="en-US" dirty="0"/>
              <a:t> </a:t>
            </a:r>
            <a:r>
              <a:rPr lang="en-US" dirty="0" err="1"/>
              <a:t>normale</a:t>
            </a:r>
            <a:r>
              <a:rPr lang="en-US" dirty="0"/>
              <a:t> (</a:t>
            </a:r>
            <a:r>
              <a:rPr lang="en-US" dirty="0" err="1"/>
              <a:t>Gaussiene</a:t>
            </a:r>
            <a:r>
              <a:rPr lang="en-US" dirty="0"/>
              <a:t>)</a:t>
            </a:r>
          </a:p>
        </p:txBody>
      </p:sp>
      <p:sp>
        <p:nvSpPr>
          <p:cNvPr id="6149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446088" y="1019175"/>
            <a:ext cx="8836025" cy="1977777"/>
          </a:xfrm>
        </p:spPr>
        <p:txBody>
          <a:bodyPr/>
          <a:lstStyle/>
          <a:p>
            <a:pPr eaLnBrk="1" hangingPunct="1"/>
            <a:r>
              <a:rPr lang="en-US" sz="2800" dirty="0"/>
              <a:t>Care </a:t>
            </a:r>
            <a:r>
              <a:rPr lang="en-US" sz="2800" dirty="0" err="1"/>
              <a:t>sunt</a:t>
            </a:r>
            <a:r>
              <a:rPr lang="en-US" sz="2800" dirty="0"/>
              <a:t> </a:t>
            </a:r>
            <a:r>
              <a:rPr lang="en-US" sz="2800" dirty="0" err="1"/>
              <a:t>parametri</a:t>
            </a:r>
            <a:r>
              <a:rPr lang="en-US" sz="2800" dirty="0"/>
              <a:t> </a:t>
            </a:r>
            <a:r>
              <a:rPr lang="en-US" sz="2800" dirty="0" err="1"/>
              <a:t>ce</a:t>
            </a:r>
            <a:r>
              <a:rPr lang="en-US" sz="2800" dirty="0"/>
              <a:t> </a:t>
            </a:r>
            <a:r>
              <a:rPr lang="en-US" sz="2800" dirty="0" err="1"/>
              <a:t>definesc</a:t>
            </a:r>
            <a:r>
              <a:rPr lang="en-US" sz="2800" dirty="0"/>
              <a:t> </a:t>
            </a:r>
            <a:r>
              <a:rPr lang="en-US" sz="2800" dirty="0" err="1"/>
              <a:t>filtrul</a:t>
            </a:r>
            <a:r>
              <a:rPr lang="en-US" sz="2800" dirty="0"/>
              <a:t>?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2800" b="1" dirty="0" err="1"/>
              <a:t>Dimensiunea</a:t>
            </a:r>
            <a:endParaRPr lang="en-US" sz="2800" dirty="0"/>
          </a:p>
          <a:p>
            <a:pPr lvl="1" eaLnBrk="1" hangingPunct="1"/>
            <a:r>
              <a:rPr lang="en-US" sz="2400" dirty="0" err="1"/>
              <a:t>funcțiile</a:t>
            </a:r>
            <a:r>
              <a:rPr lang="en-US" sz="2400" dirty="0"/>
              <a:t> </a:t>
            </a:r>
            <a:r>
              <a:rPr lang="en-US" sz="2400" dirty="0" err="1"/>
              <a:t>normale</a:t>
            </a:r>
            <a:r>
              <a:rPr lang="en-US" sz="2400" dirty="0"/>
              <a:t> (</a:t>
            </a:r>
            <a:r>
              <a:rPr lang="en-US" sz="2400" dirty="0" err="1"/>
              <a:t>Gaussiene</a:t>
            </a:r>
            <a:r>
              <a:rPr lang="en-US" sz="2400" dirty="0"/>
              <a:t>) au </a:t>
            </a:r>
            <a:r>
              <a:rPr lang="en-US" sz="2400" dirty="0" err="1"/>
              <a:t>suport</a:t>
            </a:r>
            <a:r>
              <a:rPr lang="en-US" sz="2400" dirty="0"/>
              <a:t> </a:t>
            </a:r>
            <a:r>
              <a:rPr lang="en-US" sz="2400" dirty="0" err="1"/>
              <a:t>infinit</a:t>
            </a:r>
            <a:r>
              <a:rPr lang="en-US" sz="2400" dirty="0"/>
              <a:t> (&gt; 0), </a:t>
            </a:r>
            <a:r>
              <a:rPr lang="en-US" sz="2400" dirty="0" err="1"/>
              <a:t>însă</a:t>
            </a:r>
            <a:r>
              <a:rPr lang="en-US" sz="2400" dirty="0"/>
              <a:t> </a:t>
            </a:r>
            <a:r>
              <a:rPr lang="en-US" sz="2400" dirty="0" err="1"/>
              <a:t>filtrele</a:t>
            </a:r>
            <a:r>
              <a:rPr lang="en-US" sz="2400" dirty="0"/>
              <a:t> au </a:t>
            </a:r>
            <a:r>
              <a:rPr lang="en-US" sz="2400" dirty="0" err="1"/>
              <a:t>dimensiune</a:t>
            </a:r>
            <a:r>
              <a:rPr lang="en-US" sz="2400" dirty="0"/>
              <a:t> </a:t>
            </a:r>
            <a:r>
              <a:rPr lang="en-US" sz="2400" dirty="0" err="1"/>
              <a:t>finită</a:t>
            </a:r>
            <a:endParaRPr lang="en-US" sz="2400" dirty="0"/>
          </a:p>
        </p:txBody>
      </p:sp>
      <p:sp>
        <p:nvSpPr>
          <p:cNvPr id="102404" name="Text Box 3349"/>
          <p:cNvSpPr txBox="1">
            <a:spLocks noChangeArrowheads="1"/>
          </p:cNvSpPr>
          <p:nvPr/>
        </p:nvSpPr>
        <p:spPr bwMode="auto">
          <a:xfrm>
            <a:off x="3008313" y="4967288"/>
            <a:ext cx="3425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000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102405" name="Picture 6"/>
          <p:cNvPicPr>
            <a:picLocks noChangeAspect="1" noChangeArrowheads="1"/>
          </p:cNvPicPr>
          <p:nvPr/>
        </p:nvPicPr>
        <p:blipFill>
          <a:blip r:embed="rId3" cstate="print"/>
          <a:srcRect t="44176" b="9006"/>
          <a:stretch>
            <a:fillRect/>
          </a:stretch>
        </p:blipFill>
        <p:spPr bwMode="auto">
          <a:xfrm>
            <a:off x="1103313" y="2844800"/>
            <a:ext cx="670560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6" name="Text Box 3349"/>
          <p:cNvSpPr txBox="1">
            <a:spLocks noChangeArrowheads="1"/>
          </p:cNvSpPr>
          <p:nvPr/>
        </p:nvSpPr>
        <p:spPr bwMode="auto">
          <a:xfrm>
            <a:off x="5126038" y="5402263"/>
            <a:ext cx="3425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089150" y="5145088"/>
            <a:ext cx="215423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</a:t>
            </a:r>
          </a:p>
          <a:p>
            <a:pPr algn="ctr"/>
            <a:r>
              <a:rPr lang="en-US" sz="2800" b="0" dirty="0"/>
              <a:t>10 x 10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937125" y="5145088"/>
            <a:ext cx="21177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</a:t>
            </a:r>
          </a:p>
          <a:p>
            <a:pPr algn="ctr"/>
            <a:r>
              <a:rPr lang="en-US" sz="2800" b="0" dirty="0"/>
              <a:t>30 x 30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47559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11" descr="gauss_sigma2_h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4238" y="2768600"/>
            <a:ext cx="3843337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7" name="Rectangle 3074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808912" cy="1104900"/>
          </a:xfrm>
        </p:spPr>
        <p:txBody>
          <a:bodyPr/>
          <a:lstStyle/>
          <a:p>
            <a:pPr eaLnBrk="1" hangingPunct="1"/>
            <a:r>
              <a:rPr lang="en-US" dirty="0" err="1"/>
              <a:t>Filtre</a:t>
            </a:r>
            <a:r>
              <a:rPr lang="en-US" dirty="0"/>
              <a:t> </a:t>
            </a:r>
            <a:r>
              <a:rPr lang="en-US" dirty="0" err="1"/>
              <a:t>normale</a:t>
            </a:r>
            <a:r>
              <a:rPr lang="en-US" dirty="0"/>
              <a:t> (</a:t>
            </a:r>
            <a:r>
              <a:rPr lang="en-US" dirty="0" err="1"/>
              <a:t>Gaussiene</a:t>
            </a:r>
            <a:r>
              <a:rPr lang="en-US" dirty="0"/>
              <a:t>)</a:t>
            </a:r>
          </a:p>
        </p:txBody>
      </p:sp>
      <p:sp>
        <p:nvSpPr>
          <p:cNvPr id="103428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446088" y="1019175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Care </a:t>
            </a:r>
            <a:r>
              <a:rPr lang="en-US" sz="2800" dirty="0" err="1"/>
              <a:t>sunt</a:t>
            </a:r>
            <a:r>
              <a:rPr lang="en-US" sz="2800" dirty="0"/>
              <a:t> </a:t>
            </a:r>
            <a:r>
              <a:rPr lang="en-US" sz="2800" dirty="0" err="1"/>
              <a:t>parametri</a:t>
            </a:r>
            <a:r>
              <a:rPr lang="en-US" sz="2800" dirty="0"/>
              <a:t> </a:t>
            </a:r>
            <a:r>
              <a:rPr lang="en-US" sz="2800" dirty="0" err="1"/>
              <a:t>ce</a:t>
            </a:r>
            <a:r>
              <a:rPr lang="en-US" sz="2800" dirty="0"/>
              <a:t> </a:t>
            </a:r>
            <a:r>
              <a:rPr lang="en-US" sz="2800" dirty="0" err="1"/>
              <a:t>definesc</a:t>
            </a:r>
            <a:r>
              <a:rPr lang="en-US" sz="2800" dirty="0"/>
              <a:t> </a:t>
            </a:r>
            <a:r>
              <a:rPr lang="en-US" sz="2800" dirty="0" err="1"/>
              <a:t>filtrul</a:t>
            </a:r>
            <a:r>
              <a:rPr lang="en-US" sz="2800" dirty="0"/>
              <a:t>?</a:t>
            </a:r>
          </a:p>
          <a:p>
            <a:pPr marL="0" indent="0" eaLnBrk="1" hangingPunct="1">
              <a:buNone/>
            </a:pPr>
            <a:r>
              <a:rPr lang="en-US" sz="2800" b="1" dirty="0"/>
              <a:t>2. </a:t>
            </a:r>
            <a:r>
              <a:rPr lang="en-US" sz="2800" b="1" dirty="0" err="1"/>
              <a:t>Deviația</a:t>
            </a:r>
            <a:r>
              <a:rPr lang="en-US" sz="2800" b="1" dirty="0"/>
              <a:t> standard</a:t>
            </a:r>
            <a:r>
              <a:rPr lang="en-US" sz="2800" dirty="0"/>
              <a:t>: </a:t>
            </a:r>
            <a:r>
              <a:rPr lang="en-US" sz="2800" dirty="0" err="1"/>
              <a:t>cât</a:t>
            </a:r>
            <a:r>
              <a:rPr lang="en-US" sz="2800" dirty="0"/>
              <a:t> de “</a:t>
            </a:r>
            <a:r>
              <a:rPr lang="en-US" sz="2800" dirty="0" err="1"/>
              <a:t>neted</a:t>
            </a:r>
            <a:r>
              <a:rPr lang="en-US" sz="2800" dirty="0"/>
              <a:t>” e </a:t>
            </a:r>
            <a:r>
              <a:rPr lang="en-US" sz="2800" dirty="0" err="1"/>
              <a:t>filtrul</a:t>
            </a:r>
            <a:endParaRPr lang="en-US" sz="2800" dirty="0"/>
          </a:p>
          <a:p>
            <a:pPr eaLnBrk="1" hangingPunct="1">
              <a:buFontTx/>
              <a:buNone/>
            </a:pPr>
            <a:endParaRPr lang="en-US" sz="2800" dirty="0"/>
          </a:p>
        </p:txBody>
      </p:sp>
      <p:sp>
        <p:nvSpPr>
          <p:cNvPr id="103429" name="Text Box 3349"/>
          <p:cNvSpPr txBox="1">
            <a:spLocks noChangeArrowheads="1"/>
          </p:cNvSpPr>
          <p:nvPr/>
        </p:nvSpPr>
        <p:spPr bwMode="auto">
          <a:xfrm>
            <a:off x="2095500" y="5113338"/>
            <a:ext cx="3425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870075" y="4999038"/>
            <a:ext cx="215423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2 </a:t>
            </a:r>
          </a:p>
          <a:p>
            <a:pPr algn="ctr"/>
            <a:r>
              <a:rPr lang="en-US" sz="2800" b="0" dirty="0"/>
              <a:t>30 x 30</a:t>
            </a:r>
          </a:p>
        </p:txBody>
      </p:sp>
      <p:pic>
        <p:nvPicPr>
          <p:cNvPr id="103431" name="Picture 14" descr="gauss_sigma5_h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8975" y="2805113"/>
            <a:ext cx="3843338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32" name="Picture 15" descr="gauss_sigma5_hsize30_2d.jpg"/>
          <p:cNvPicPr>
            <a:picLocks noChangeAspect="1"/>
          </p:cNvPicPr>
          <p:nvPr/>
        </p:nvPicPr>
        <p:blipFill>
          <a:blip r:embed="rId5" cstate="print"/>
          <a:srcRect l="26300" t="5916" r="22746" b="10709"/>
          <a:stretch>
            <a:fillRect/>
          </a:stretch>
        </p:blipFill>
        <p:spPr bwMode="auto">
          <a:xfrm>
            <a:off x="7237413" y="2760663"/>
            <a:ext cx="912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33" name="Picture 16" descr="gauss_sigma2_hsize30_2d.jpg"/>
          <p:cNvPicPr>
            <a:picLocks noChangeAspect="1"/>
          </p:cNvPicPr>
          <p:nvPr/>
        </p:nvPicPr>
        <p:blipFill>
          <a:blip r:embed="rId6" cstate="print"/>
          <a:srcRect l="26237" t="6770" r="22217" b="9853"/>
          <a:stretch>
            <a:fillRect/>
          </a:stretch>
        </p:blipFill>
        <p:spPr bwMode="auto">
          <a:xfrm>
            <a:off x="811213" y="2771775"/>
            <a:ext cx="912812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338763" y="5002213"/>
            <a:ext cx="21177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</a:t>
            </a:r>
          </a:p>
          <a:p>
            <a:pPr algn="ctr"/>
            <a:r>
              <a:rPr lang="en-US" sz="2800" b="0" dirty="0"/>
              <a:t>30 x 30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40052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6" descr="filter_sigma1_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75" y="3794125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1" name="Picture 27" descr="filter_sigma4_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2213" y="3830638"/>
            <a:ext cx="1449387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7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err="1"/>
              <a:t>Blurarea</a:t>
            </a:r>
            <a:r>
              <a:rPr lang="en-US" sz="4000" dirty="0"/>
              <a:t> </a:t>
            </a:r>
            <a:r>
              <a:rPr lang="en-US" sz="4000" dirty="0" err="1"/>
              <a:t>unei</a:t>
            </a:r>
            <a:r>
              <a:rPr lang="en-US" sz="4000" dirty="0"/>
              <a:t> </a:t>
            </a:r>
            <a:r>
              <a:rPr lang="en-US" sz="4000" dirty="0" err="1"/>
              <a:t>imagini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cu un </a:t>
            </a:r>
            <a:r>
              <a:rPr lang="en-US" sz="4000" dirty="0" err="1"/>
              <a:t>filtru</a:t>
            </a:r>
            <a:r>
              <a:rPr lang="en-US" sz="4000" dirty="0"/>
              <a:t> Gaussian</a:t>
            </a:r>
          </a:p>
        </p:txBody>
      </p:sp>
      <p:pic>
        <p:nvPicPr>
          <p:cNvPr id="83974" name="Picture 21" descr="filter_sigma10_size30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12260" y="3794125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9" name="Picture 22" descr="blurred_sigma1.jpg"/>
          <p:cNvPicPr>
            <a:picLocks noChangeAspect="1"/>
          </p:cNvPicPr>
          <p:nvPr/>
        </p:nvPicPr>
        <p:blipFill>
          <a:blip r:embed="rId6" cstate="print"/>
          <a:srcRect l="12660" t="6389" r="12981" b="12152"/>
          <a:stretch>
            <a:fillRect/>
          </a:stretch>
        </p:blipFill>
        <p:spPr bwMode="auto">
          <a:xfrm>
            <a:off x="109538" y="2005013"/>
            <a:ext cx="2527300" cy="186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6" name="Picture 23" descr="blurred_sigma4.jpg"/>
          <p:cNvPicPr>
            <a:picLocks noChangeAspect="1"/>
          </p:cNvPicPr>
          <p:nvPr/>
        </p:nvPicPr>
        <p:blipFill>
          <a:blip r:embed="rId7" cstate="print"/>
          <a:srcRect l="12892" t="4791" r="11906" b="12152"/>
          <a:stretch>
            <a:fillRect/>
          </a:stretch>
        </p:blipFill>
        <p:spPr bwMode="auto">
          <a:xfrm>
            <a:off x="3148013" y="1968500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7" name="Picture 25" descr="blurred_sigma10.jpg"/>
          <p:cNvPicPr>
            <a:picLocks noChangeAspect="1"/>
          </p:cNvPicPr>
          <p:nvPr/>
        </p:nvPicPr>
        <p:blipFill>
          <a:blip r:embed="rId8" cstate="print"/>
          <a:srcRect l="11816" t="4791" r="12981" b="12152"/>
          <a:stretch>
            <a:fillRect/>
          </a:stretch>
        </p:blipFill>
        <p:spPr bwMode="auto">
          <a:xfrm>
            <a:off x="6397625" y="1968500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8" name="Text Box 10"/>
          <p:cNvSpPr txBox="1">
            <a:spLocks noChangeArrowheads="1"/>
          </p:cNvSpPr>
          <p:nvPr/>
        </p:nvSpPr>
        <p:spPr bwMode="auto">
          <a:xfrm>
            <a:off x="5630863" y="2625725"/>
            <a:ext cx="19081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105483" name="Text Box 11"/>
          <p:cNvSpPr txBox="1">
            <a:spLocks noChangeArrowheads="1"/>
          </p:cNvSpPr>
          <p:nvPr/>
        </p:nvSpPr>
        <p:spPr bwMode="auto">
          <a:xfrm>
            <a:off x="431540" y="1311151"/>
            <a:ext cx="86407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2400" b="0" dirty="0" err="1">
                <a:solidFill>
                  <a:srgbClr val="000000"/>
                </a:solidFill>
              </a:rPr>
              <a:t>Parametrul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l-GR" sz="2400" b="0" dirty="0">
                <a:solidFill>
                  <a:srgbClr val="000000"/>
                </a:solidFill>
              </a:rPr>
              <a:t>σ</a:t>
            </a:r>
            <a:r>
              <a:rPr lang="en-US" sz="2400" b="0" dirty="0">
                <a:solidFill>
                  <a:srgbClr val="000000"/>
                </a:solidFill>
              </a:rPr>
              <a:t> – </a:t>
            </a:r>
            <a:r>
              <a:rPr lang="en-US" sz="2400" b="0" dirty="0" err="1">
                <a:solidFill>
                  <a:srgbClr val="000000"/>
                </a:solidFill>
              </a:rPr>
              <a:t>controlează</a:t>
            </a:r>
            <a:r>
              <a:rPr lang="en-US" sz="2400" b="0" dirty="0">
                <a:solidFill>
                  <a:srgbClr val="000000"/>
                </a:solidFill>
              </a:rPr>
              <a:t> “</a:t>
            </a:r>
            <a:r>
              <a:rPr lang="en-US" sz="2400" b="0" dirty="0" err="1">
                <a:solidFill>
                  <a:srgbClr val="000000"/>
                </a:solidFill>
              </a:rPr>
              <a:t>netezimea</a:t>
            </a:r>
            <a:r>
              <a:rPr lang="en-US" sz="2400" b="0" dirty="0">
                <a:solidFill>
                  <a:srgbClr val="000000"/>
                </a:solidFill>
              </a:rPr>
              <a:t>” </a:t>
            </a:r>
            <a:r>
              <a:rPr lang="en-US" sz="2400" b="0" dirty="0" err="1">
                <a:solidFill>
                  <a:srgbClr val="000000"/>
                </a:solidFill>
              </a:rPr>
              <a:t>filtrului</a:t>
            </a:r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979713" y="4077072"/>
            <a:ext cx="11521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l-GR" sz="2400" b="0" dirty="0">
                <a:solidFill>
                  <a:srgbClr val="000000"/>
                </a:solidFill>
              </a:rPr>
              <a:t>σ</a:t>
            </a:r>
            <a:r>
              <a:rPr lang="en-US" sz="2400" b="0" dirty="0">
                <a:solidFill>
                  <a:srgbClr val="000000"/>
                </a:solidFill>
              </a:rPr>
              <a:t> = 1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112060" y="4113076"/>
            <a:ext cx="11521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l-GR" sz="2400" b="0" dirty="0">
                <a:solidFill>
                  <a:srgbClr val="000000"/>
                </a:solidFill>
              </a:rPr>
              <a:t>σ</a:t>
            </a:r>
            <a:r>
              <a:rPr lang="en-US" sz="2400" b="0" dirty="0">
                <a:solidFill>
                  <a:srgbClr val="000000"/>
                </a:solidFill>
              </a:rPr>
              <a:t> = 4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8172400" y="4113076"/>
            <a:ext cx="11521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l-GR" sz="2400" b="0" dirty="0">
                <a:solidFill>
                  <a:srgbClr val="000000"/>
                </a:solidFill>
              </a:rPr>
              <a:t>σ</a:t>
            </a:r>
            <a:r>
              <a:rPr lang="en-US" sz="2400" b="0" dirty="0">
                <a:solidFill>
                  <a:srgbClr val="000000"/>
                </a:solidFill>
              </a:rPr>
              <a:t> = 10</a:t>
            </a: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261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K. </a:t>
            </a:r>
            <a:r>
              <a:rPr lang="en-US" sz="1200" b="0" dirty="0" err="1"/>
              <a:t>Grauman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98052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8" grpId="0"/>
      <p:bldP spid="14" grpId="0"/>
      <p:bldP spid="1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Proprietăți</a:t>
            </a:r>
            <a:r>
              <a:rPr lang="en-US" sz="3600" dirty="0"/>
              <a:t> ale </a:t>
            </a:r>
            <a:r>
              <a:rPr lang="en-US" sz="3600" dirty="0" err="1"/>
              <a:t>filtrelor</a:t>
            </a:r>
            <a:r>
              <a:rPr lang="en-US" sz="3600" dirty="0"/>
              <a:t> de </a:t>
            </a:r>
            <a:r>
              <a:rPr lang="en-US" sz="3600" dirty="0" err="1"/>
              <a:t>blurare</a:t>
            </a:r>
            <a:br>
              <a:rPr lang="en-US" sz="3600" dirty="0"/>
            </a:br>
            <a:r>
              <a:rPr lang="en-US" sz="3600" dirty="0"/>
              <a:t>(“smoothing”)</a:t>
            </a:r>
          </a:p>
        </p:txBody>
      </p:sp>
      <p:sp>
        <p:nvSpPr>
          <p:cNvPr id="106499" name="Content Placeholder 2"/>
          <p:cNvSpPr>
            <a:spLocks noGrp="1"/>
          </p:cNvSpPr>
          <p:nvPr>
            <p:ph idx="1"/>
          </p:nvPr>
        </p:nvSpPr>
        <p:spPr>
          <a:xfrm>
            <a:off x="457200" y="1927373"/>
            <a:ext cx="8686800" cy="5390059"/>
          </a:xfrm>
        </p:spPr>
        <p:txBody>
          <a:bodyPr/>
          <a:lstStyle/>
          <a:p>
            <a:pPr marL="914400" lvl="1" indent="-457200" eaLnBrk="1" hangingPunct="1">
              <a:buFont typeface="+mj-lt"/>
              <a:buAutoNum type="arabicPeriod"/>
            </a:pPr>
            <a:r>
              <a:rPr lang="en-US" sz="2200" dirty="0" err="1"/>
              <a:t>valori</a:t>
            </a:r>
            <a:r>
              <a:rPr lang="en-US" sz="2200" dirty="0"/>
              <a:t> </a:t>
            </a:r>
            <a:r>
              <a:rPr lang="en-US" sz="2200" dirty="0" err="1"/>
              <a:t>pozitive</a:t>
            </a:r>
            <a:r>
              <a:rPr lang="en-US" sz="2200" dirty="0"/>
              <a:t>;</a:t>
            </a:r>
          </a:p>
          <a:p>
            <a:pPr marL="457200" lvl="1" indent="0" eaLnBrk="1" hangingPunct="1">
              <a:buNone/>
            </a:pPr>
            <a:endParaRPr lang="en-US" sz="2200" dirty="0"/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200" dirty="0" err="1"/>
              <a:t>suma</a:t>
            </a:r>
            <a:r>
              <a:rPr lang="en-US" sz="2200" dirty="0"/>
              <a:t> </a:t>
            </a:r>
            <a:r>
              <a:rPr lang="en-US" sz="2200" dirty="0" err="1"/>
              <a:t>lor</a:t>
            </a:r>
            <a:r>
              <a:rPr lang="en-US" sz="2200" dirty="0"/>
              <a:t> = 1 </a:t>
            </a:r>
            <a:r>
              <a:rPr lang="en-US" sz="2200" dirty="0">
                <a:sym typeface="Wingdings" pitchFamily="2" charset="2"/>
              </a:rPr>
              <a:t> </a:t>
            </a:r>
            <a:r>
              <a:rPr lang="en-US" sz="2200" dirty="0" err="1">
                <a:sym typeface="Wingdings" pitchFamily="2" charset="2"/>
              </a:rPr>
              <a:t>pentru</a:t>
            </a:r>
            <a:r>
              <a:rPr lang="en-US" sz="2200" dirty="0">
                <a:sym typeface="Wingdings" pitchFamily="2" charset="2"/>
              </a:rPr>
              <a:t> </a:t>
            </a:r>
            <a:r>
              <a:rPr lang="en-US" sz="2200" dirty="0" err="1">
                <a:sym typeface="Wingdings" pitchFamily="2" charset="2"/>
              </a:rPr>
              <a:t>regiuni</a:t>
            </a:r>
            <a:r>
              <a:rPr lang="en-US" sz="2200" dirty="0">
                <a:sym typeface="Wingdings" pitchFamily="2" charset="2"/>
              </a:rPr>
              <a:t> </a:t>
            </a:r>
            <a:r>
              <a:rPr lang="en-US" sz="2200" dirty="0" err="1">
                <a:sym typeface="Wingdings" pitchFamily="2" charset="2"/>
              </a:rPr>
              <a:t>constante</a:t>
            </a:r>
            <a:r>
              <a:rPr lang="en-US" sz="2200" dirty="0">
                <a:sym typeface="Wingdings" pitchFamily="2" charset="2"/>
              </a:rPr>
              <a:t> (</a:t>
            </a:r>
            <a:r>
              <a:rPr lang="en-US" sz="2200" dirty="0" err="1">
                <a:sym typeface="Wingdings" pitchFamily="2" charset="2"/>
              </a:rPr>
              <a:t>toți</a:t>
            </a:r>
            <a:r>
              <a:rPr lang="en-US" sz="2200" dirty="0">
                <a:sym typeface="Wingdings" pitchFamily="2" charset="2"/>
              </a:rPr>
              <a:t> </a:t>
            </a:r>
            <a:r>
              <a:rPr lang="en-US" sz="2200" dirty="0" err="1">
                <a:sym typeface="Wingdings" pitchFamily="2" charset="2"/>
              </a:rPr>
              <a:t>pixelii</a:t>
            </a:r>
            <a:r>
              <a:rPr lang="en-US" sz="2200" dirty="0">
                <a:sym typeface="Wingdings" pitchFamily="2" charset="2"/>
              </a:rPr>
              <a:t> au </a:t>
            </a:r>
            <a:r>
              <a:rPr lang="en-US" sz="2200" dirty="0" err="1">
                <a:sym typeface="Wingdings" pitchFamily="2" charset="2"/>
              </a:rPr>
              <a:t>aceeași</a:t>
            </a:r>
            <a:r>
              <a:rPr lang="en-US" sz="2200" dirty="0">
                <a:sym typeface="Wingdings" pitchFamily="2" charset="2"/>
              </a:rPr>
              <a:t> </a:t>
            </a:r>
            <a:r>
              <a:rPr lang="en-US" sz="2200" dirty="0" err="1">
                <a:sym typeface="Wingdings" pitchFamily="2" charset="2"/>
              </a:rPr>
              <a:t>valoare</a:t>
            </a:r>
            <a:r>
              <a:rPr lang="en-US" sz="2200" dirty="0">
                <a:sym typeface="Wingdings" pitchFamily="2" charset="2"/>
              </a:rPr>
              <a:t>  </a:t>
            </a:r>
            <a:r>
              <a:rPr lang="en-US" sz="2200" dirty="0" err="1">
                <a:sym typeface="Wingdings" pitchFamily="2" charset="2"/>
              </a:rPr>
              <a:t>perete</a:t>
            </a:r>
            <a:r>
              <a:rPr lang="en-US" sz="2200" dirty="0">
                <a:sym typeface="Wingdings" pitchFamily="2" charset="2"/>
              </a:rPr>
              <a:t> </a:t>
            </a:r>
            <a:r>
              <a:rPr lang="en-US" sz="2200" dirty="0" err="1">
                <a:sym typeface="Wingdings" pitchFamily="2" charset="2"/>
              </a:rPr>
              <a:t>alb</a:t>
            </a:r>
            <a:r>
              <a:rPr lang="en-US" sz="2200" dirty="0">
                <a:sym typeface="Wingdings" pitchFamily="2" charset="2"/>
              </a:rPr>
              <a:t>), output = input;</a:t>
            </a:r>
            <a:endParaRPr lang="en-US" sz="2200" dirty="0"/>
          </a:p>
          <a:p>
            <a:pPr marL="457200" lvl="1" indent="0" eaLnBrk="1" hangingPunct="1">
              <a:buNone/>
            </a:pPr>
            <a:endParaRPr lang="en-US" sz="2200" dirty="0"/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200" dirty="0" err="1"/>
              <a:t>gradul</a:t>
            </a:r>
            <a:r>
              <a:rPr lang="en-US" sz="2200" dirty="0"/>
              <a:t> de </a:t>
            </a:r>
            <a:r>
              <a:rPr lang="en-US" sz="2200" dirty="0" err="1"/>
              <a:t>blurare</a:t>
            </a:r>
            <a:r>
              <a:rPr lang="en-US" sz="2200" dirty="0"/>
              <a:t>/</a:t>
            </a:r>
            <a:r>
              <a:rPr lang="en-US" sz="2200" dirty="0" err="1"/>
              <a:t>netezire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proporțional</a:t>
            </a:r>
            <a:r>
              <a:rPr lang="en-US" sz="2200" dirty="0"/>
              <a:t> cu </a:t>
            </a:r>
            <a:r>
              <a:rPr lang="en-US" sz="2200" dirty="0" err="1"/>
              <a:t>dimensiunea</a:t>
            </a:r>
            <a:r>
              <a:rPr lang="en-US" sz="2200" dirty="0"/>
              <a:t> </a:t>
            </a:r>
            <a:r>
              <a:rPr lang="en-US" sz="2200" dirty="0" err="1"/>
              <a:t>filtrului</a:t>
            </a:r>
            <a:r>
              <a:rPr lang="en-US" sz="2200" dirty="0"/>
              <a:t>;</a:t>
            </a:r>
          </a:p>
          <a:p>
            <a:pPr marL="457200" lvl="1" indent="0" eaLnBrk="1" hangingPunct="1">
              <a:buNone/>
            </a:pPr>
            <a:endParaRPr lang="en-US" sz="2200" dirty="0"/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200" dirty="0" err="1"/>
              <a:t>elimină</a:t>
            </a:r>
            <a:r>
              <a:rPr lang="en-US" sz="2200" dirty="0"/>
              <a:t> </a:t>
            </a:r>
            <a:r>
              <a:rPr lang="en-US" sz="2200" dirty="0" err="1"/>
              <a:t>regiunile</a:t>
            </a:r>
            <a:r>
              <a:rPr lang="en-US" sz="2200" dirty="0"/>
              <a:t> de </a:t>
            </a:r>
            <a:r>
              <a:rPr lang="en-US" sz="2200" dirty="0" err="1"/>
              <a:t>pixeli</a:t>
            </a:r>
            <a:r>
              <a:rPr lang="en-US" sz="2200" dirty="0"/>
              <a:t> cu </a:t>
            </a:r>
            <a:r>
              <a:rPr lang="en-US" sz="2200" dirty="0" err="1"/>
              <a:t>varianță</a:t>
            </a:r>
            <a:r>
              <a:rPr lang="en-US" sz="2200" dirty="0"/>
              <a:t> mare </a:t>
            </a:r>
            <a:r>
              <a:rPr lang="en-US" sz="2200" dirty="0" err="1"/>
              <a:t>în</a:t>
            </a:r>
            <a:r>
              <a:rPr lang="en-US" sz="2200" dirty="0"/>
              <a:t> </a:t>
            </a:r>
            <a:r>
              <a:rPr lang="en-US" sz="2200" dirty="0" err="1"/>
              <a:t>intensitate</a:t>
            </a:r>
            <a:r>
              <a:rPr lang="en-US" sz="2200" dirty="0"/>
              <a:t> ( </a:t>
            </a:r>
            <a:r>
              <a:rPr lang="en-US" sz="2200" dirty="0" err="1"/>
              <a:t>frecvențe</a:t>
            </a:r>
            <a:r>
              <a:rPr lang="en-US" sz="2200" dirty="0"/>
              <a:t> </a:t>
            </a:r>
            <a:r>
              <a:rPr lang="en-US" sz="2200" dirty="0" err="1"/>
              <a:t>înalte</a:t>
            </a:r>
            <a:r>
              <a:rPr lang="en-US" sz="2200" dirty="0"/>
              <a:t>); se </a:t>
            </a:r>
            <a:r>
              <a:rPr lang="en-US" sz="2200" dirty="0" err="1"/>
              <a:t>mai</a:t>
            </a:r>
            <a:r>
              <a:rPr lang="en-US" sz="2200" dirty="0"/>
              <a:t> </a:t>
            </a:r>
            <a:r>
              <a:rPr lang="en-US" sz="2200" dirty="0" err="1"/>
              <a:t>numesc</a:t>
            </a:r>
            <a:r>
              <a:rPr lang="en-US" sz="2200" dirty="0"/>
              <a:t> </a:t>
            </a:r>
            <a:r>
              <a:rPr lang="en-US" sz="2200" dirty="0" err="1"/>
              <a:t>filtre</a:t>
            </a:r>
            <a:r>
              <a:rPr lang="en-US" sz="2200" dirty="0"/>
              <a:t> </a:t>
            </a:r>
            <a:r>
              <a:rPr lang="en-US" sz="2200" dirty="0" err="1"/>
              <a:t>trece-jos</a:t>
            </a:r>
            <a:r>
              <a:rPr lang="en-US" sz="2200" dirty="0"/>
              <a:t> (“low-pass”)</a:t>
            </a:r>
          </a:p>
        </p:txBody>
      </p:sp>
    </p:spTree>
    <p:extLst>
      <p:ext uri="{BB962C8B-B14F-4D97-AF65-F5344CB8AC3E}">
        <p14:creationId xmlns:p14="http://schemas.microsoft.com/office/powerpoint/2010/main" val="10542505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Proprietăți</a:t>
            </a:r>
            <a:r>
              <a:rPr lang="en-US" sz="3600" dirty="0"/>
              <a:t> ale </a:t>
            </a:r>
            <a:r>
              <a:rPr lang="en-US" sz="3600" dirty="0" err="1"/>
              <a:t>filtrelor</a:t>
            </a:r>
            <a:r>
              <a:rPr lang="en-US" sz="3600" dirty="0"/>
              <a:t> de </a:t>
            </a:r>
            <a:r>
              <a:rPr lang="en-US" sz="3600" dirty="0" err="1"/>
              <a:t>blurare</a:t>
            </a:r>
            <a:br>
              <a:rPr lang="en-US" sz="3600" dirty="0"/>
            </a:br>
            <a:r>
              <a:rPr lang="en-US" sz="3600" dirty="0"/>
              <a:t>(“smoothing”)</a:t>
            </a:r>
          </a:p>
        </p:txBody>
      </p:sp>
      <p:sp>
        <p:nvSpPr>
          <p:cNvPr id="106499" name="Content Placeholder 2"/>
          <p:cNvSpPr>
            <a:spLocks noGrp="1"/>
          </p:cNvSpPr>
          <p:nvPr>
            <p:ph idx="1"/>
          </p:nvPr>
        </p:nvSpPr>
        <p:spPr>
          <a:xfrm>
            <a:off x="457200" y="1927373"/>
            <a:ext cx="7859216" cy="5390059"/>
          </a:xfrm>
        </p:spPr>
        <p:txBody>
          <a:bodyPr/>
          <a:lstStyle/>
          <a:p>
            <a:pPr marL="457200" lvl="1" indent="0" eaLnBrk="1" hangingPunct="1">
              <a:buNone/>
            </a:pPr>
            <a:endParaRPr lang="en-US" sz="2200" dirty="0">
              <a:solidFill>
                <a:srgbClr val="FF0000"/>
              </a:solidFill>
            </a:endParaRPr>
          </a:p>
          <a:p>
            <a:pPr marL="457200" lvl="1" indent="0" eaLnBrk="1" hangingPunct="1">
              <a:buNone/>
            </a:pPr>
            <a:r>
              <a:rPr lang="en-US" sz="2200" dirty="0" err="1">
                <a:solidFill>
                  <a:srgbClr val="FF0000"/>
                </a:solidFill>
              </a:rPr>
              <a:t>ce</a:t>
            </a:r>
            <a:r>
              <a:rPr lang="en-US" sz="2200" dirty="0">
                <a:solidFill>
                  <a:srgbClr val="FF0000"/>
                </a:solidFill>
              </a:rPr>
              <a:t> se </a:t>
            </a:r>
            <a:r>
              <a:rPr lang="en-US" sz="2200" dirty="0" err="1">
                <a:solidFill>
                  <a:srgbClr val="FF0000"/>
                </a:solidFill>
              </a:rPr>
              <a:t>întâmplă</a:t>
            </a:r>
            <a:r>
              <a:rPr lang="en-US" sz="2200" dirty="0">
                <a:solidFill>
                  <a:srgbClr val="FF0000"/>
                </a:solidFill>
              </a:rPr>
              <a:t> (</a:t>
            </a:r>
            <a:r>
              <a:rPr lang="en-US" sz="2200" dirty="0" err="1">
                <a:solidFill>
                  <a:srgbClr val="FF0000"/>
                </a:solidFill>
              </a:rPr>
              <a:t>ce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caracteristici</a:t>
            </a:r>
            <a:r>
              <a:rPr lang="en-US" sz="2200" dirty="0">
                <a:solidFill>
                  <a:srgbClr val="FF0000"/>
                </a:solidFill>
              </a:rPr>
              <a:t> are </a:t>
            </a:r>
            <a:r>
              <a:rPr lang="en-US" sz="2200" dirty="0" err="1">
                <a:solidFill>
                  <a:srgbClr val="FF0000"/>
                </a:solidFill>
              </a:rPr>
              <a:t>imaginea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rezultată</a:t>
            </a:r>
            <a:r>
              <a:rPr lang="en-US" sz="2200" dirty="0">
                <a:solidFill>
                  <a:srgbClr val="FF0000"/>
                </a:solidFill>
              </a:rPr>
              <a:t>) </a:t>
            </a:r>
            <a:r>
              <a:rPr lang="en-US" sz="2200" dirty="0" err="1">
                <a:solidFill>
                  <a:srgbClr val="FF0000"/>
                </a:solidFill>
              </a:rPr>
              <a:t>dacă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avem</a:t>
            </a:r>
            <a:r>
              <a:rPr lang="en-US" sz="2200" dirty="0">
                <a:solidFill>
                  <a:srgbClr val="FF0000"/>
                </a:solidFill>
              </a:rPr>
              <a:t> un </a:t>
            </a:r>
            <a:r>
              <a:rPr lang="en-US" sz="2200" dirty="0" err="1">
                <a:solidFill>
                  <a:srgbClr val="FF0000"/>
                </a:solidFill>
              </a:rPr>
              <a:t>filtru</a:t>
            </a:r>
            <a:r>
              <a:rPr lang="en-US" sz="2200" dirty="0">
                <a:solidFill>
                  <a:srgbClr val="FF0000"/>
                </a:solidFill>
              </a:rPr>
              <a:t> de </a:t>
            </a:r>
            <a:r>
              <a:rPr lang="en-US" sz="2200" dirty="0" err="1">
                <a:solidFill>
                  <a:srgbClr val="FF0000"/>
                </a:solidFill>
              </a:rPr>
              <a:t>blurare</a:t>
            </a:r>
            <a:r>
              <a:rPr lang="en-US" sz="2200" dirty="0">
                <a:solidFill>
                  <a:srgbClr val="FF0000"/>
                </a:solidFill>
              </a:rPr>
              <a:t> care nu </a:t>
            </a:r>
            <a:r>
              <a:rPr lang="en-US" sz="2200" dirty="0" err="1">
                <a:solidFill>
                  <a:srgbClr val="FF0000"/>
                </a:solidFill>
              </a:rPr>
              <a:t>este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normalizat</a:t>
            </a:r>
            <a:r>
              <a:rPr lang="en-US" sz="2200" dirty="0">
                <a:solidFill>
                  <a:srgbClr val="FF0000"/>
                </a:solidFill>
              </a:rPr>
              <a:t> (</a:t>
            </a:r>
            <a:r>
              <a:rPr lang="en-US" sz="2200" dirty="0" err="1">
                <a:solidFill>
                  <a:srgbClr val="FF0000"/>
                </a:solidFill>
              </a:rPr>
              <a:t>suma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elementelor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 err="1">
                <a:solidFill>
                  <a:srgbClr val="FF0000"/>
                </a:solidFill>
              </a:rPr>
              <a:t>filtrului</a:t>
            </a:r>
            <a:r>
              <a:rPr lang="en-US" sz="2200" dirty="0">
                <a:solidFill>
                  <a:srgbClr val="FF0000"/>
                </a:solidFill>
              </a:rPr>
              <a:t> ≠ 1)? </a:t>
            </a:r>
          </a:p>
          <a:p>
            <a:pPr marL="457200" lvl="1" indent="0" eaLnBrk="1" hangingPunct="1">
              <a:buNone/>
            </a:pPr>
            <a:endParaRPr lang="en-US" sz="2200" dirty="0"/>
          </a:p>
        </p:txBody>
      </p:sp>
      <p:pic>
        <p:nvPicPr>
          <p:cNvPr id="4" name="Picture 6" descr="graypanda.jpg"/>
          <p:cNvPicPr>
            <a:picLocks noChangeAspect="1"/>
          </p:cNvPicPr>
          <p:nvPr/>
        </p:nvPicPr>
        <p:blipFill>
          <a:blip r:embed="rId4" cstate="print"/>
          <a:srcRect l="13716" t="5885" r="13982" b="11971"/>
          <a:stretch>
            <a:fillRect/>
          </a:stretch>
        </p:blipFill>
        <p:spPr bwMode="auto">
          <a:xfrm>
            <a:off x="3059832" y="3573016"/>
            <a:ext cx="1974850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633602"/>
              </p:ext>
            </p:extLst>
          </p:nvPr>
        </p:nvGraphicFramePr>
        <p:xfrm>
          <a:off x="1043608" y="3825044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 l="64516" t="10376" r="17741" b="-3758"/>
          <a:stretch>
            <a:fillRect/>
          </a:stretch>
        </p:blipFill>
        <p:spPr bwMode="auto">
          <a:xfrm>
            <a:off x="2411760" y="4113076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364088" y="407707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6136" y="3933056"/>
            <a:ext cx="936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?</a:t>
            </a:r>
          </a:p>
        </p:txBody>
      </p:sp>
      <p:pic>
        <p:nvPicPr>
          <p:cNvPr id="3" name="Picture 2" descr="curs2_panda_filter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11" y="3609020"/>
            <a:ext cx="2058145" cy="14075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35596" y="5337212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FF0000"/>
                </a:solidFill>
              </a:rPr>
              <a:t>Dacă</a:t>
            </a:r>
            <a:r>
              <a:rPr lang="en-US" b="0" dirty="0">
                <a:solidFill>
                  <a:srgbClr val="FF0000"/>
                </a:solidFill>
              </a:rPr>
              <a:t> </a:t>
            </a:r>
            <a:r>
              <a:rPr lang="en-US" b="0" dirty="0" err="1">
                <a:solidFill>
                  <a:srgbClr val="FF0000"/>
                </a:solidFill>
              </a:rPr>
              <a:t>suma</a:t>
            </a:r>
            <a:r>
              <a:rPr lang="en-US" b="0" dirty="0">
                <a:solidFill>
                  <a:srgbClr val="FF0000"/>
                </a:solidFill>
              </a:rPr>
              <a:t> </a:t>
            </a:r>
            <a:r>
              <a:rPr lang="en-US" b="0" dirty="0" err="1">
                <a:solidFill>
                  <a:srgbClr val="FF0000"/>
                </a:solidFill>
              </a:rPr>
              <a:t>elementelor</a:t>
            </a:r>
            <a:r>
              <a:rPr lang="en-US" b="0" dirty="0">
                <a:solidFill>
                  <a:srgbClr val="FF0000"/>
                </a:solidFill>
              </a:rPr>
              <a:t> </a:t>
            </a:r>
            <a:r>
              <a:rPr lang="en-US" b="0" dirty="0" err="1">
                <a:solidFill>
                  <a:srgbClr val="FF0000"/>
                </a:solidFill>
              </a:rPr>
              <a:t>filtrului</a:t>
            </a:r>
            <a:r>
              <a:rPr lang="en-US" b="0" dirty="0">
                <a:solidFill>
                  <a:srgbClr val="FF0000"/>
                </a:solidFill>
              </a:rPr>
              <a:t> &gt; 1 </a:t>
            </a:r>
            <a:r>
              <a:rPr lang="en-US" b="0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b="0" dirty="0" err="1">
                <a:solidFill>
                  <a:srgbClr val="FF0000"/>
                </a:solidFill>
              </a:rPr>
              <a:t>imaginea</a:t>
            </a:r>
            <a:r>
              <a:rPr lang="en-US" b="0" dirty="0">
                <a:solidFill>
                  <a:srgbClr val="FF0000"/>
                </a:solidFill>
              </a:rPr>
              <a:t> se </a:t>
            </a:r>
            <a:r>
              <a:rPr lang="en-US" b="0" dirty="0" err="1">
                <a:solidFill>
                  <a:srgbClr val="FF0000"/>
                </a:solidFill>
              </a:rPr>
              <a:t>luminează</a:t>
            </a:r>
            <a:endParaRPr lang="en-US" b="0" dirty="0">
              <a:solidFill>
                <a:srgbClr val="FF0000"/>
              </a:solidFill>
            </a:endParaRPr>
          </a:p>
          <a:p>
            <a:r>
              <a:rPr lang="en-US" b="0" dirty="0" err="1">
                <a:solidFill>
                  <a:srgbClr val="FF0000"/>
                </a:solidFill>
              </a:rPr>
              <a:t>Dacă</a:t>
            </a:r>
            <a:r>
              <a:rPr lang="en-US" b="0" dirty="0">
                <a:solidFill>
                  <a:srgbClr val="FF0000"/>
                </a:solidFill>
              </a:rPr>
              <a:t> </a:t>
            </a:r>
            <a:r>
              <a:rPr lang="en-US" b="0" dirty="0" err="1">
                <a:solidFill>
                  <a:srgbClr val="FF0000"/>
                </a:solidFill>
              </a:rPr>
              <a:t>suma</a:t>
            </a:r>
            <a:r>
              <a:rPr lang="en-US" b="0" dirty="0">
                <a:solidFill>
                  <a:srgbClr val="FF0000"/>
                </a:solidFill>
              </a:rPr>
              <a:t> </a:t>
            </a:r>
            <a:r>
              <a:rPr lang="en-US" b="0" dirty="0" err="1">
                <a:solidFill>
                  <a:srgbClr val="FF0000"/>
                </a:solidFill>
              </a:rPr>
              <a:t>elementelor</a:t>
            </a:r>
            <a:r>
              <a:rPr lang="en-US" b="0" dirty="0">
                <a:solidFill>
                  <a:srgbClr val="FF0000"/>
                </a:solidFill>
              </a:rPr>
              <a:t> </a:t>
            </a:r>
            <a:r>
              <a:rPr lang="en-US" b="0" dirty="0" err="1">
                <a:solidFill>
                  <a:srgbClr val="FF0000"/>
                </a:solidFill>
              </a:rPr>
              <a:t>filtrului</a:t>
            </a:r>
            <a:r>
              <a:rPr lang="en-US" b="0" dirty="0">
                <a:solidFill>
                  <a:srgbClr val="FF0000"/>
                </a:solidFill>
              </a:rPr>
              <a:t> &lt; 1 </a:t>
            </a:r>
            <a:r>
              <a:rPr lang="en-US" b="0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b="0" dirty="0" err="1">
                <a:solidFill>
                  <a:srgbClr val="FF0000"/>
                </a:solidFill>
              </a:rPr>
              <a:t>imaginea</a:t>
            </a:r>
            <a:r>
              <a:rPr lang="en-US" b="0" dirty="0">
                <a:solidFill>
                  <a:srgbClr val="FF0000"/>
                </a:solidFill>
              </a:rPr>
              <a:t> se </a:t>
            </a:r>
            <a:r>
              <a:rPr lang="en-US" b="0" dirty="0" err="1">
                <a:solidFill>
                  <a:srgbClr val="FF0000"/>
                </a:solidFill>
              </a:rPr>
              <a:t>întunecă</a:t>
            </a:r>
            <a:endParaRPr lang="en-US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21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17445"/>
          <a:stretch/>
        </p:blipFill>
        <p:spPr bwMode="auto">
          <a:xfrm>
            <a:off x="1066800" y="1570693"/>
            <a:ext cx="5197475" cy="308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3" name="Rectangle 28"/>
          <p:cNvSpPr>
            <a:spLocks noChangeArrowheads="1"/>
          </p:cNvSpPr>
          <p:nvPr/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0" dirty="0" err="1">
                <a:solidFill>
                  <a:srgbClr val="000000"/>
                </a:solidFill>
              </a:rPr>
              <a:t>Imagini</a:t>
            </a:r>
            <a:r>
              <a:rPr lang="en-US" sz="4400" b="0" dirty="0">
                <a:solidFill>
                  <a:srgbClr val="000000"/>
                </a:solidFill>
              </a:rPr>
              <a:t> </a:t>
            </a:r>
            <a:r>
              <a:rPr lang="en-US" sz="4400" b="0" dirty="0" err="1">
                <a:solidFill>
                  <a:srgbClr val="000000"/>
                </a:solidFill>
              </a:rPr>
              <a:t>digitale</a:t>
            </a:r>
            <a:endParaRPr lang="en-US" sz="4400" b="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620" y="4690881"/>
            <a:ext cx="255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Imagine </a:t>
            </a:r>
            <a:r>
              <a:rPr lang="en-US" b="0" dirty="0" err="1"/>
              <a:t>proiectată</a:t>
            </a:r>
            <a:r>
              <a:rPr lang="en-US" b="0" dirty="0"/>
              <a:t> </a:t>
            </a:r>
            <a:r>
              <a:rPr lang="en-US" b="0" dirty="0" err="1"/>
              <a:t>pe</a:t>
            </a:r>
            <a:r>
              <a:rPr lang="en-US" b="0" dirty="0"/>
              <a:t> </a:t>
            </a:r>
            <a:r>
              <a:rPr lang="en-US" b="0" dirty="0" err="1"/>
              <a:t>senzorul</a:t>
            </a:r>
            <a:r>
              <a:rPr lang="en-US" b="0" dirty="0"/>
              <a:t> de imagine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07904" y="4689140"/>
            <a:ext cx="5436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Imagine </a:t>
            </a:r>
            <a:r>
              <a:rPr lang="en-US" b="0" dirty="0" err="1"/>
              <a:t>rezultată</a:t>
            </a:r>
            <a:r>
              <a:rPr lang="en-US" b="0" dirty="0"/>
              <a:t> </a:t>
            </a:r>
            <a:r>
              <a:rPr lang="en-US" b="0" dirty="0" err="1"/>
              <a:t>în</a:t>
            </a:r>
            <a:r>
              <a:rPr lang="en-US" b="0" dirty="0"/>
              <a:t> </a:t>
            </a:r>
            <a:r>
              <a:rPr lang="en-US" b="0" dirty="0" err="1"/>
              <a:t>urma</a:t>
            </a:r>
            <a:r>
              <a:rPr lang="en-US" b="0" dirty="0"/>
              <a:t> </a:t>
            </a:r>
            <a:r>
              <a:rPr lang="en-US" b="0" dirty="0" err="1"/>
              <a:t>discretizării</a:t>
            </a:r>
            <a:endParaRPr lang="en-US" b="0" dirty="0"/>
          </a:p>
          <a:p>
            <a:pPr marL="285750" indent="-285750">
              <a:buFontTx/>
              <a:buChar char="-"/>
            </a:pPr>
            <a:r>
              <a:rPr lang="en-US" b="0" dirty="0" err="1"/>
              <a:t>eşantionare</a:t>
            </a:r>
            <a:r>
              <a:rPr lang="en-US" b="0" dirty="0"/>
              <a:t> - </a:t>
            </a:r>
            <a:r>
              <a:rPr lang="en-US" b="0" dirty="0" err="1"/>
              <a:t>discretizează</a:t>
            </a:r>
            <a:r>
              <a:rPr lang="en-US" b="0" dirty="0"/>
              <a:t> </a:t>
            </a:r>
            <a:r>
              <a:rPr lang="en-US" b="0" dirty="0" err="1"/>
              <a:t>spațiul</a:t>
            </a:r>
            <a:r>
              <a:rPr lang="en-US" b="0" dirty="0"/>
              <a:t> </a:t>
            </a:r>
            <a:r>
              <a:rPr lang="en-US" b="0" dirty="0" err="1"/>
              <a:t>în</a:t>
            </a:r>
            <a:r>
              <a:rPr lang="en-US" b="0" dirty="0"/>
              <a:t> </a:t>
            </a:r>
            <a:r>
              <a:rPr lang="en-US" b="0" dirty="0" err="1"/>
              <a:t>pixeli</a:t>
            </a:r>
            <a:endParaRPr lang="en-US" b="0" dirty="0"/>
          </a:p>
          <a:p>
            <a:pPr marL="285750" indent="-285750">
              <a:buFontTx/>
              <a:buChar char="-"/>
            </a:pPr>
            <a:r>
              <a:rPr lang="en-US" b="0" dirty="0" err="1"/>
              <a:t>cuantizare</a:t>
            </a:r>
            <a:r>
              <a:rPr lang="en-US" b="0" dirty="0"/>
              <a:t> - </a:t>
            </a:r>
            <a:r>
              <a:rPr lang="en-US" b="0" dirty="0" err="1"/>
              <a:t>discretizează</a:t>
            </a:r>
            <a:r>
              <a:rPr lang="en-US" b="0" dirty="0"/>
              <a:t> </a:t>
            </a:r>
            <a:r>
              <a:rPr lang="en-US" b="0" dirty="0" err="1"/>
              <a:t>luminozitatea</a:t>
            </a:r>
            <a:endParaRPr lang="en-US" b="0" dirty="0"/>
          </a:p>
        </p:txBody>
      </p:sp>
      <p:sp>
        <p:nvSpPr>
          <p:cNvPr id="6" name="TextBox 5"/>
          <p:cNvSpPr txBox="1"/>
          <p:nvPr/>
        </p:nvSpPr>
        <p:spPr>
          <a:xfrm>
            <a:off x="287524" y="5949280"/>
            <a:ext cx="885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Imagine </a:t>
            </a:r>
            <a:r>
              <a:rPr lang="en-US" b="0" dirty="0" err="1"/>
              <a:t>digitală</a:t>
            </a:r>
            <a:r>
              <a:rPr lang="en-US" b="0" dirty="0"/>
              <a:t> = </a:t>
            </a:r>
            <a:r>
              <a:rPr lang="en-US" b="0" dirty="0" err="1"/>
              <a:t>matrice</a:t>
            </a:r>
            <a:r>
              <a:rPr lang="en-US" b="0" dirty="0"/>
              <a:t> </a:t>
            </a:r>
            <a:r>
              <a:rPr lang="en-US" b="0" dirty="0" err="1"/>
              <a:t>bidimensională</a:t>
            </a:r>
            <a:r>
              <a:rPr lang="en-US" b="0" dirty="0"/>
              <a:t>; </a:t>
            </a:r>
            <a:r>
              <a:rPr lang="en-US" b="0" dirty="0" err="1"/>
              <a:t>elementele</a:t>
            </a:r>
            <a:r>
              <a:rPr lang="en-US" b="0" dirty="0"/>
              <a:t> </a:t>
            </a:r>
            <a:r>
              <a:rPr lang="en-US" b="0" dirty="0" err="1"/>
              <a:t>ei</a:t>
            </a:r>
            <a:r>
              <a:rPr lang="en-US" b="0" dirty="0"/>
              <a:t> se </a:t>
            </a:r>
            <a:r>
              <a:rPr lang="en-US" b="0" dirty="0" err="1"/>
              <a:t>numesc</a:t>
            </a:r>
            <a:r>
              <a:rPr lang="en-US" b="0" dirty="0"/>
              <a:t> </a:t>
            </a:r>
            <a:r>
              <a:rPr lang="en-US" b="0" dirty="0" err="1"/>
              <a:t>pixeli</a:t>
            </a:r>
            <a:r>
              <a:rPr lang="en-US" b="0" dirty="0"/>
              <a:t> (pixel = picture element)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735167" y="6564959"/>
            <a:ext cx="24088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1200" b="0" dirty="0"/>
              <a:t>Slide </a:t>
            </a:r>
            <a:r>
              <a:rPr lang="en-US" sz="1200" b="0" dirty="0" err="1"/>
              <a:t>adaptat</a:t>
            </a:r>
            <a:r>
              <a:rPr lang="en-US" sz="1200" b="0" dirty="0"/>
              <a:t> </a:t>
            </a:r>
            <a:r>
              <a:rPr lang="en-US" sz="1200" b="0" dirty="0" err="1"/>
              <a:t>după</a:t>
            </a:r>
            <a:r>
              <a:rPr lang="en-US" sz="1200" b="0" dirty="0"/>
              <a:t> Derek </a:t>
            </a:r>
            <a:r>
              <a:rPr lang="en-US" sz="1200" b="0" dirty="0" err="1"/>
              <a:t>Hoiem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89186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8"/>
          <p:cNvSpPr>
            <a:spLocks noChangeArrowheads="1"/>
          </p:cNvSpPr>
          <p:nvPr/>
        </p:nvSpPr>
        <p:spPr bwMode="auto">
          <a:xfrm>
            <a:off x="457200" y="44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400" b="0" dirty="0" err="1">
                <a:solidFill>
                  <a:srgbClr val="000000"/>
                </a:solidFill>
              </a:rPr>
              <a:t>Imagini</a:t>
            </a:r>
            <a:r>
              <a:rPr lang="en-US" sz="4400" b="0" dirty="0">
                <a:solidFill>
                  <a:srgbClr val="000000"/>
                </a:solidFill>
              </a:rPr>
              <a:t> </a:t>
            </a:r>
            <a:r>
              <a:rPr lang="en-US" sz="4400" b="0" dirty="0" err="1">
                <a:solidFill>
                  <a:srgbClr val="000000"/>
                </a:solidFill>
              </a:rPr>
              <a:t>digitale</a:t>
            </a:r>
            <a:r>
              <a:rPr lang="en-US" sz="4400" b="0" dirty="0">
                <a:solidFill>
                  <a:srgbClr val="000000"/>
                </a:solidFill>
              </a:rPr>
              <a:t> color</a:t>
            </a:r>
          </a:p>
        </p:txBody>
      </p:sp>
      <p:pic>
        <p:nvPicPr>
          <p:cNvPr id="3" name="Picture 2" descr="ccd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4" y="1556792"/>
            <a:ext cx="8573492" cy="35024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524" y="508605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/>
              <a:t>Senzor</a:t>
            </a:r>
            <a:r>
              <a:rPr lang="en-US" b="0" dirty="0"/>
              <a:t> de imagine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3653" y="5086054"/>
            <a:ext cx="205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/>
              <a:t>Filtru</a:t>
            </a:r>
            <a:r>
              <a:rPr lang="en-US" b="0" dirty="0"/>
              <a:t> Bayer</a:t>
            </a:r>
          </a:p>
        </p:txBody>
      </p:sp>
    </p:spTree>
    <p:extLst>
      <p:ext uri="{BB962C8B-B14F-4D97-AF65-F5344CB8AC3E}">
        <p14:creationId xmlns:p14="http://schemas.microsoft.com/office/powerpoint/2010/main" val="3157909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1}{16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97.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1}{16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97.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heme/theme1.xml><?xml version="1.0" encoding="utf-8"?>
<a:theme xmlns:a="http://schemas.openxmlformats.org/drawingml/2006/main" name="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fromPrest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Myriad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3E6573EBEF95419FE5CDD911A166BF" ma:contentTypeVersion="6" ma:contentTypeDescription="Create a new document." ma:contentTypeScope="" ma:versionID="0c848eb3e31d1d8c27a8b10c0232264e">
  <xsd:schema xmlns:xsd="http://www.w3.org/2001/XMLSchema" xmlns:xs="http://www.w3.org/2001/XMLSchema" xmlns:p="http://schemas.microsoft.com/office/2006/metadata/properties" xmlns:ns2="d06dbadc-5ebd-4821-b299-ce6b9eaad42b" targetNamespace="http://schemas.microsoft.com/office/2006/metadata/properties" ma:root="true" ma:fieldsID="fa77171c943155fee8fb49b8796e9b91" ns2:_="">
    <xsd:import namespace="d06dbadc-5ebd-4821-b299-ce6b9eaad4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6dbadc-5ebd-4821-b299-ce6b9eaad4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C4DF6E-4985-413B-9A7A-57A4A528A4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6dbadc-5ebd-4821-b299-ce6b9eaad4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F79408-1E3D-40A2-B4AE-F3F5DC1227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9AA1F2-CA30-4030-8CA3-0A6D1839EEE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17824</TotalTime>
  <Words>4223</Words>
  <Application>Microsoft Office PowerPoint</Application>
  <PresentationFormat>On-screen Show (4:3)</PresentationFormat>
  <Paragraphs>2494</Paragraphs>
  <Slides>77</Slides>
  <Notes>45</Notes>
  <HiddenSlides>0</HiddenSlides>
  <MMClips>1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fromPrest</vt:lpstr>
      <vt:lpstr>1_fromPrest</vt:lpstr>
      <vt:lpstr>2_fromPrest</vt:lpstr>
      <vt:lpstr>3_fromPrest</vt:lpstr>
      <vt:lpstr>Office Theme</vt:lpstr>
      <vt:lpstr>Concepte și aplicații în  Vederea Artificială </vt:lpstr>
      <vt:lpstr>Cursul trecut</vt:lpstr>
      <vt:lpstr>Cursul de azi</vt:lpstr>
      <vt:lpstr>Applicație: Imagini hibrid</vt:lpstr>
      <vt:lpstr>Formarea imaginilor</vt:lpstr>
      <vt:lpstr>Formarea imaginilor</vt:lpstr>
      <vt:lpstr>Camere digitale</vt:lpstr>
      <vt:lpstr>PowerPoint Presentation</vt:lpstr>
      <vt:lpstr>PowerPoint Presentation</vt:lpstr>
      <vt:lpstr>PowerPoint Presentation</vt:lpstr>
      <vt:lpstr>RGB2GRAY</vt:lpstr>
      <vt:lpstr>Imagini privite ca funcții</vt:lpstr>
      <vt:lpstr>Imagini digitale</vt:lpstr>
      <vt:lpstr>Tema 1</vt:lpstr>
      <vt:lpstr>Imagini mozaic</vt:lpstr>
      <vt:lpstr>PowerPoint Presentation</vt:lpstr>
      <vt:lpstr>PowerPoint Presentation</vt:lpstr>
      <vt:lpstr>PowerPoint Presentation</vt:lpstr>
      <vt:lpstr>Algoritm</vt:lpstr>
      <vt:lpstr>Algoritm – varianta 1</vt:lpstr>
      <vt:lpstr>Criterii</vt:lpstr>
      <vt:lpstr>Criterii</vt:lpstr>
      <vt:lpstr>Criterii</vt:lpstr>
      <vt:lpstr>Criterii</vt:lpstr>
      <vt:lpstr>PowerPoint Presentation</vt:lpstr>
      <vt:lpstr>Vecini – piese diferite (conectivitate – 4)</vt:lpstr>
      <vt:lpstr>Vecini – piese diferite (conectivitate – 4)</vt:lpstr>
      <vt:lpstr>Piese hexagonale</vt:lpstr>
      <vt:lpstr>Piese hexagonale</vt:lpstr>
      <vt:lpstr>Piese hexagonale</vt:lpstr>
      <vt:lpstr>Piese hexagonale</vt:lpstr>
      <vt:lpstr>Mozaic cu piese hexagonale</vt:lpstr>
      <vt:lpstr>Mozaic cu piese hexagonale</vt:lpstr>
      <vt:lpstr>Mozaic cu piese hexagonale</vt:lpstr>
      <vt:lpstr>Algoritm – varianta 2</vt:lpstr>
      <vt:lpstr>Algoritm – varianta 2</vt:lpstr>
      <vt:lpstr>Algoritm – varianta 2</vt:lpstr>
      <vt:lpstr>Filtrarea imaginilor</vt:lpstr>
      <vt:lpstr>Exemple de filtrare</vt:lpstr>
      <vt:lpstr>Motivație: reducerea de zgomot</vt:lpstr>
      <vt:lpstr>Tipuri de zgomot</vt:lpstr>
      <vt:lpstr>Distributia normală 1D (clopotul lui Gauss)</vt:lpstr>
      <vt:lpstr>Regula 68-95-99.7</vt:lpstr>
      <vt:lpstr>PowerPoint Presentation</vt:lpstr>
      <vt:lpstr>Motivație: reducerea de zgomot</vt:lpstr>
      <vt:lpstr>O posibilă soluție</vt:lpstr>
      <vt:lpstr>O posibilă soluție</vt:lpstr>
      <vt:lpstr>Medie ponderată</vt:lpstr>
      <vt:lpstr>Medie ponderată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Corelație</vt:lpstr>
      <vt:lpstr>Corelație</vt:lpstr>
      <vt:lpstr>Corelație</vt:lpstr>
      <vt:lpstr>Corelație</vt:lpstr>
      <vt:lpstr>Corelație</vt:lpstr>
      <vt:lpstr>Filtrul de medie</vt:lpstr>
      <vt:lpstr>Blurarea (netezirea) unei imagini  cu un filtru de medie</vt:lpstr>
      <vt:lpstr>PowerPoint Presentation</vt:lpstr>
      <vt:lpstr>PowerPoint Presentation</vt:lpstr>
      <vt:lpstr>PowerPoint Presentation</vt:lpstr>
      <vt:lpstr>PowerPoint Presentation</vt:lpstr>
      <vt:lpstr>Filtru normal (Gaussian)</vt:lpstr>
      <vt:lpstr>Filtru normal (Gaussian)</vt:lpstr>
      <vt:lpstr>PowerPoint Presentation</vt:lpstr>
      <vt:lpstr>PowerPoint Presentation</vt:lpstr>
      <vt:lpstr>Filtre normale (Gaussiene)</vt:lpstr>
      <vt:lpstr>Filtre normale (Gaussiene)</vt:lpstr>
      <vt:lpstr>Blurarea unei imagini  cu un filtru Gaussian</vt:lpstr>
      <vt:lpstr>Proprietăți ale filtrelor de blurare (“smoothing”)</vt:lpstr>
      <vt:lpstr>Proprietăți ale filtrelor de blurare (“smoothing”)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Bogdan Alexe</dc:creator>
  <cp:lastModifiedBy>Bogdan Alexe</cp:lastModifiedBy>
  <cp:revision>242</cp:revision>
  <dcterms:created xsi:type="dcterms:W3CDTF">2014-09-11T11:15:46Z</dcterms:created>
  <dcterms:modified xsi:type="dcterms:W3CDTF">2020-10-18T11:59:27Z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0x010100F33E6573EBEF95419FE5CDD911A166BF</vt:lpwstr>
  </property>
</Properties>
</file>